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7"/>
  </p:sldMasterIdLst>
  <p:notesMasterIdLst>
    <p:notesMasterId r:id="rId18"/>
  </p:notesMasterIdLst>
  <p:handoutMasterIdLst>
    <p:handoutMasterId r:id="rId19"/>
  </p:handoutMasterIdLst>
  <p:sldIdLst>
    <p:sldId id="272" r:id="rId8"/>
    <p:sldId id="271" r:id="rId9"/>
    <p:sldId id="278" r:id="rId10"/>
    <p:sldId id="273" r:id="rId11"/>
    <p:sldId id="280" r:id="rId12"/>
    <p:sldId id="270" r:id="rId13"/>
    <p:sldId id="279" r:id="rId14"/>
    <p:sldId id="269" r:id="rId15"/>
    <p:sldId id="260" r:id="rId16"/>
    <p:sldId id="277" r:id="rId17"/>
  </p:sldIdLst>
  <p:sldSz cx="9144000" cy="5715000" type="screen16x10"/>
  <p:notesSz cx="7010400" cy="9236075"/>
  <p:embeddedFontLst>
    <p:embeddedFont>
      <p:font typeface="Calibri Light" panose="020F0302020204030204" pitchFamily="34" charset="0"/>
      <p:regular r:id="rId20"/>
      <p: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rdenio Modern" panose="020B0604020202020204" charset="0"/>
      <p:regular r:id="rId34"/>
      <p:bold r:id="rId3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4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E5C"/>
    <a:srgbClr val="91C612"/>
    <a:srgbClr val="3D8101"/>
    <a:srgbClr val="52AD01"/>
    <a:srgbClr val="58BC00"/>
    <a:srgbClr val="F31227"/>
    <a:srgbClr val="DD097B"/>
    <a:srgbClr val="C97130"/>
    <a:srgbClr val="35464D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0990" autoAdjust="0"/>
  </p:normalViewPr>
  <p:slideViewPr>
    <p:cSldViewPr snapToGrid="0" snapToObjects="1">
      <p:cViewPr varScale="1">
        <p:scale>
          <a:sx n="71" d="100"/>
          <a:sy n="71" d="100"/>
        </p:scale>
        <p:origin x="368" y="68"/>
      </p:cViewPr>
      <p:guideLst>
        <p:guide orient="horz" pos="1800"/>
        <p:guide pos="2880"/>
        <p:guide orient="horz"/>
        <p:guide pos="5404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40" y="-84"/>
      </p:cViewPr>
      <p:guideLst>
        <p:guide orient="horz" pos="3127"/>
        <p:guide pos="2141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6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6F941-10E1-4124-8051-0E7DA7C4D719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6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DCD5D8-8B59-4E94-966D-68B5EFDE3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6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5FDCA-DCFE-466B-A840-E8CF09AEA5DE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92150"/>
            <a:ext cx="554196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387768"/>
            <a:ext cx="5608320" cy="4155919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6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0DE58-5626-4A18-B58F-6B2FA5889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iPod</a:t>
            </a:r>
            <a:r>
              <a:rPr lang="en-US" baseline="0" dirty="0"/>
              <a:t> didn’t have a color screen standard until the 5</a:t>
            </a:r>
            <a:r>
              <a:rPr lang="en-US" baseline="30000" dirty="0"/>
              <a:t>th</a:t>
            </a:r>
            <a:r>
              <a:rPr lang="en-US" baseline="0" dirty="0"/>
              <a:t> generation!  (iPod Photo and iPod Color existed at 4</a:t>
            </a:r>
            <a:r>
              <a:rPr lang="en-US" baseline="30000" dirty="0"/>
              <a:t>th</a:t>
            </a:r>
            <a:r>
              <a:rPr lang="en-US" baseline="0" dirty="0"/>
              <a:t> Gen)</a:t>
            </a:r>
          </a:p>
          <a:p>
            <a:r>
              <a:rPr lang="en-US" baseline="0" dirty="0"/>
              <a:t>Evolution of buttons:  6, 6, 2, 2, 1, 1,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7954"/>
            <a:ext cx="9167853" cy="5707046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PPT-Oran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7" t="86032" r="1668"/>
          <a:stretch/>
        </p:blipFill>
        <p:spPr bwMode="auto">
          <a:xfrm>
            <a:off x="7882393" y="4905766"/>
            <a:ext cx="1102581" cy="7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614985"/>
            <a:ext cx="9143999" cy="1100015"/>
          </a:xfrm>
          <a:custGeom>
            <a:avLst/>
            <a:gdLst/>
            <a:ahLst/>
            <a:cxnLst/>
            <a:rect l="l" t="t" r="r" b="b"/>
            <a:pathLst>
              <a:path w="9144000" h="879169">
                <a:moveTo>
                  <a:pt x="0" y="0"/>
                </a:moveTo>
                <a:lnTo>
                  <a:pt x="60328" y="9474"/>
                </a:lnTo>
                <a:cubicBezTo>
                  <a:pt x="1286380" y="192912"/>
                  <a:pt x="2858208" y="303105"/>
                  <a:pt x="4572000" y="303105"/>
                </a:cubicBezTo>
                <a:cubicBezTo>
                  <a:pt x="6285792" y="303105"/>
                  <a:pt x="7857620" y="192912"/>
                  <a:pt x="9083672" y="9474"/>
                </a:cubicBezTo>
                <a:lnTo>
                  <a:pt x="9144000" y="0"/>
                </a:lnTo>
                <a:lnTo>
                  <a:pt x="9144000" y="879169"/>
                </a:lnTo>
                <a:lnTo>
                  <a:pt x="0" y="879169"/>
                </a:lnTo>
                <a:close/>
              </a:path>
            </a:pathLst>
          </a:custGeom>
          <a:gradFill flip="none" rotWithShape="1">
            <a:gsLst>
              <a:gs pos="0">
                <a:srgbClr val="F68124"/>
              </a:gs>
              <a:gs pos="100000">
                <a:srgbClr val="FFA51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08"/>
            <a:ext cx="9144000" cy="5734008"/>
          </a:xfrm>
          <a:prstGeom prst="rect">
            <a:avLst/>
          </a:prstGeom>
          <a:gradFill>
            <a:gsLst>
              <a:gs pos="22000">
                <a:schemeClr val="tx1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9364"/>
          </a:xfrm>
        </p:spPr>
        <p:txBody>
          <a:bodyPr>
            <a:noAutofit/>
          </a:bodyPr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07568"/>
            <a:ext cx="8756725" cy="507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0"/>
            <a:ext cx="9144000" cy="1143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9" y="5134470"/>
            <a:ext cx="1755775" cy="3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39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08"/>
            <a:ext cx="9144000" cy="5734008"/>
          </a:xfrm>
          <a:prstGeom prst="rect">
            <a:avLst/>
          </a:prstGeom>
          <a:gradFill>
            <a:gsLst>
              <a:gs pos="22000">
                <a:schemeClr val="tx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0"/>
            <a:ext cx="9144000" cy="669364"/>
          </a:xfrm>
        </p:spPr>
        <p:txBody>
          <a:bodyPr>
            <a:noAutofit/>
          </a:bodyPr>
          <a:lstStyle>
            <a:lvl1pPr algn="l">
              <a:defRPr sz="30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07568"/>
            <a:ext cx="8756725" cy="507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0"/>
            <a:ext cx="9144000" cy="1143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9" y="5134470"/>
            <a:ext cx="1755775" cy="3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5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705600" y="5143500"/>
            <a:ext cx="0" cy="32014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698500"/>
            <a:ext cx="8229600" cy="4127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9600" y="5207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2589D-2060-47F5-94B0-CC14DC776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24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7954"/>
            <a:ext cx="9167853" cy="5707046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PPT-Oran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7" t="86032" r="1668"/>
          <a:stretch/>
        </p:blipFill>
        <p:spPr bwMode="auto">
          <a:xfrm>
            <a:off x="7882393" y="4905766"/>
            <a:ext cx="1102581" cy="7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PT-Oran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91429" r="63095" b="1587"/>
          <a:stretch/>
        </p:blipFill>
        <p:spPr bwMode="auto">
          <a:xfrm>
            <a:off x="228600" y="5204420"/>
            <a:ext cx="2291963" cy="3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400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892" y="2954671"/>
            <a:ext cx="7772400" cy="1135062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2" y="170451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" y="4564049"/>
            <a:ext cx="9144000" cy="1143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9" y="5134470"/>
            <a:ext cx="1755775" cy="3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28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9009"/>
            <a:ext cx="9144000" cy="573400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892" y="2954671"/>
            <a:ext cx="7772400" cy="1135062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2" y="170451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0"/>
            <a:ext cx="9144000" cy="1143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9" y="5134470"/>
            <a:ext cx="1755775" cy="3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08"/>
            <a:ext cx="9144000" cy="135773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  <a:gs pos="35000">
                <a:schemeClr val="bg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83" y="114300"/>
            <a:ext cx="8583561" cy="6693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6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"/>
            <a:ext cx="9144000" cy="123820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  <a:gs pos="35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33350"/>
            <a:ext cx="8808721" cy="6693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13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95250"/>
            <a:ext cx="9141580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3768"/>
            <a:ext cx="8756725" cy="5079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3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0" y="114300"/>
            <a:ext cx="8779630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7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0" y="133350"/>
            <a:ext cx="8774864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4614985"/>
            <a:ext cx="9143999" cy="1100015"/>
          </a:xfrm>
          <a:custGeom>
            <a:avLst/>
            <a:gdLst/>
            <a:ahLst/>
            <a:cxnLst/>
            <a:rect l="l" t="t" r="r" b="b"/>
            <a:pathLst>
              <a:path w="9144000" h="879169">
                <a:moveTo>
                  <a:pt x="0" y="0"/>
                </a:moveTo>
                <a:lnTo>
                  <a:pt x="60328" y="9474"/>
                </a:lnTo>
                <a:cubicBezTo>
                  <a:pt x="1286380" y="192912"/>
                  <a:pt x="2858208" y="303105"/>
                  <a:pt x="4572000" y="303105"/>
                </a:cubicBezTo>
                <a:cubicBezTo>
                  <a:pt x="6285792" y="303105"/>
                  <a:pt x="7857620" y="192912"/>
                  <a:pt x="9083672" y="9474"/>
                </a:cubicBezTo>
                <a:lnTo>
                  <a:pt x="9144000" y="0"/>
                </a:lnTo>
                <a:lnTo>
                  <a:pt x="9144000" y="879169"/>
                </a:lnTo>
                <a:lnTo>
                  <a:pt x="0" y="879169"/>
                </a:lnTo>
                <a:close/>
              </a:path>
            </a:pathLst>
          </a:custGeom>
          <a:gradFill flip="none" rotWithShape="1">
            <a:gsLst>
              <a:gs pos="0">
                <a:srgbClr val="F68124"/>
              </a:gs>
              <a:gs pos="100000">
                <a:srgbClr val="FFA51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9060" y="5007501"/>
            <a:ext cx="982524" cy="5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8530" y="294188"/>
            <a:ext cx="8571515" cy="4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731" y="1111099"/>
            <a:ext cx="8603313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12" r:id="rId3"/>
    <p:sldLayoutId id="2147486415" r:id="rId4"/>
    <p:sldLayoutId id="2147486411" r:id="rId5"/>
    <p:sldLayoutId id="2147486414" r:id="rId6"/>
    <p:sldLayoutId id="2147486417" r:id="rId7"/>
    <p:sldLayoutId id="2147486447" r:id="rId8"/>
    <p:sldLayoutId id="2147486413" r:id="rId9"/>
    <p:sldLayoutId id="2147486453" r:id="rId10"/>
    <p:sldLayoutId id="2147486416" r:id="rId11"/>
    <p:sldLayoutId id="2147486418" r:id="rId12"/>
    <p:sldLayoutId id="2147486419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855" y="1552490"/>
            <a:ext cx="7499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6882E"/>
                </a:solidFill>
                <a:latin typeface="Cardenio Modern" panose="03000500000000000000" pitchFamily="66" charset="0"/>
              </a:rPr>
              <a:t>Make SunTrust a better place to work and a better place to bank.</a:t>
            </a:r>
          </a:p>
        </p:txBody>
      </p:sp>
    </p:spTree>
    <p:extLst>
      <p:ext uri="{BB962C8B-B14F-4D97-AF65-F5344CB8AC3E}">
        <p14:creationId xmlns:p14="http://schemas.microsoft.com/office/powerpoint/2010/main" val="413769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501" y="1123971"/>
            <a:ext cx="5520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RULEMAKERS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give PERMISSION and incentive</a:t>
            </a:r>
          </a:p>
          <a:p>
            <a:pPr marL="341313" indent="-3175"/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</a:t>
            </a:r>
            <a:r>
              <a:rPr lang="en-US" sz="1600" b="1" dirty="0">
                <a:solidFill>
                  <a:srgbClr val="00B050"/>
                </a:solidFill>
                <a:latin typeface="Trebuchet MS" pitchFamily="34" charset="0"/>
              </a:rPr>
              <a:t>ACTIVISTS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and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SUPPORTERS 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exhibit model behaviors.</a:t>
            </a:r>
          </a:p>
          <a:p>
            <a:pPr marL="457200" indent="-60325"/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>
                <a:solidFill>
                  <a:srgbClr val="00B050"/>
                </a:solidFill>
                <a:latin typeface="Trebuchet MS" pitchFamily="34" charset="0"/>
              </a:rPr>
              <a:t>ACTIVISTS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work to create OPPORTUNITIES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to become </a:t>
            </a:r>
            <a:r>
              <a:rPr lang="en-US" sz="1600" b="1" dirty="0">
                <a:solidFill>
                  <a:srgbClr val="7030A0"/>
                </a:solidFill>
                <a:latin typeface="Trebuchet MS" pitchFamily="34" charset="0"/>
              </a:rPr>
              <a:t>HEROES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.</a:t>
            </a:r>
          </a:p>
          <a:p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HERO STORIES are shared with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THE CROWD 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give energy to the movement.</a:t>
            </a:r>
          </a:p>
          <a:p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Real-world results and evidence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from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OUTSIDERS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are shared with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SKEPTICS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as PROOF that this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cultural movement is the more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valid model for the future.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30701" y="2432930"/>
            <a:ext cx="2661359" cy="2661359"/>
          </a:xfrm>
          <a:prstGeom prst="ellipse">
            <a:avLst/>
          </a:prstGeom>
          <a:ln w="38100">
            <a:solidFill>
              <a:srgbClr val="BA8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50787" y="948806"/>
            <a:ext cx="603795" cy="6037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5661" y="1696017"/>
            <a:ext cx="603795" cy="60379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2178" y="1088334"/>
            <a:ext cx="1294459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RULEMAKERS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0279" y="1814009"/>
            <a:ext cx="1192902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rebuchet MS" pitchFamily="34" charset="0"/>
              </a:rPr>
              <a:t>ACTIVITISTS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42879" y="3054752"/>
            <a:ext cx="222811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42879" y="4490648"/>
            <a:ext cx="222811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773" y="2624755"/>
            <a:ext cx="1266023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8935" y="4604389"/>
            <a:ext cx="957238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SKEPTICS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6597" y="3576980"/>
            <a:ext cx="1202016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THE CROWD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17028" y="2333599"/>
            <a:ext cx="257897" cy="257897"/>
          </a:xfrm>
          <a:prstGeom prst="ellipse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623" y="2260974"/>
            <a:ext cx="833547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rebuchet MS" pitchFamily="34" charset="0"/>
              </a:rPr>
              <a:t>HEROES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56235" y="3908862"/>
            <a:ext cx="603795" cy="6037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92063" y="4526255"/>
            <a:ext cx="1110875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OUTSIDERS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0834" y="166532"/>
            <a:ext cx="8779630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Framework for Cultural Change</a:t>
            </a:r>
            <a:br>
              <a:rPr lang="en-US" sz="3200" dirty="0">
                <a:latin typeface="Cardenio Modern" panose="03000500000000000000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Key Tenants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721" y="1305540"/>
            <a:ext cx="6049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StartSmall</a:t>
            </a:r>
            <a:r>
              <a:rPr lang="en-US" sz="2800" dirty="0">
                <a:latin typeface="Century Gothic" panose="020B0502020202020204" pitchFamily="34" charset="0"/>
              </a:rPr>
              <a:t>           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FailFast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DontMakeThisTooComplicated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ShootForSwingingDoors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7000"/>
                </a:schemeClr>
              </a:gs>
              <a:gs pos="100000">
                <a:schemeClr val="bg2">
                  <a:alpha val="88000"/>
                </a:schemeClr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2376" y="2401935"/>
            <a:ext cx="4796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HERO STORIES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376" y="3249996"/>
            <a:ext cx="2693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PROOF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376" y="1553874"/>
            <a:ext cx="5257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OPPORTUNITIES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2376" y="4176678"/>
            <a:ext cx="6242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= CULTURAL CHANGE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72376" y="4098057"/>
            <a:ext cx="560741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72376" y="705813"/>
            <a:ext cx="4102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PERMISSION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56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0136" y="2674482"/>
            <a:ext cx="1726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There is a </a:t>
            </a:r>
            <a:r>
              <a:rPr lang="en-US" b="1" dirty="0">
                <a:latin typeface="+mn-lt"/>
              </a:rPr>
              <a:t>framework for trying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, and an appetite for “</a:t>
            </a:r>
            <a:r>
              <a:rPr lang="en-US" b="1" dirty="0">
                <a:latin typeface="+mn-lt"/>
              </a:rPr>
              <a:t>good failures.”</a:t>
            </a:r>
            <a:r>
              <a:rPr lang="en-US" sz="1200" b="1" dirty="0">
                <a:latin typeface="+mn-lt"/>
              </a:rPr>
              <a:t> </a:t>
            </a:r>
            <a:b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b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Good failures means fast, cheap, low-impact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5859" y="2674482"/>
            <a:ext cx="1771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There is a robust </a:t>
            </a:r>
            <a:r>
              <a:rPr lang="en-US" b="1" dirty="0">
                <a:latin typeface="+mn-lt"/>
              </a:rPr>
              <a:t>environment for prototyping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,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testing, and experimentation.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40776" y="2674482"/>
            <a:ext cx="1660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Easy process for converting</a:t>
            </a:r>
            <a:r>
              <a:rPr lang="en-US" dirty="0">
                <a:solidFill>
                  <a:srgbClr val="F58025"/>
                </a:solidFill>
                <a:latin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worthwhile </a:t>
            </a:r>
            <a:r>
              <a:rPr lang="en-US" b="1" dirty="0">
                <a:latin typeface="+mn-lt"/>
              </a:rPr>
              <a:t>prototypes into production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solutions.</a:t>
            </a:r>
          </a:p>
        </p:txBody>
      </p:sp>
      <p:pic>
        <p:nvPicPr>
          <p:cNvPr id="9" name="Picture 2" descr="http://rebekahradice.com/wp-content/uploads/2011/11/puzzle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063" y="1687272"/>
            <a:ext cx="729043" cy="721342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t="4776"/>
          <a:stretch>
            <a:fillRect/>
          </a:stretch>
        </p:blipFill>
        <p:spPr bwMode="auto">
          <a:xfrm>
            <a:off x="621655" y="1689036"/>
            <a:ext cx="941334" cy="7178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8088" y="2674482"/>
            <a:ext cx="1547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People have the </a:t>
            </a:r>
            <a:r>
              <a:rPr lang="en-US" b="1" dirty="0">
                <a:latin typeface="+mn-lt"/>
              </a:rPr>
              <a:t>freedom to explore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ideas that might lead to better products and experiences.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1703" y="2674482"/>
            <a:ext cx="16108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Leaders have a </a:t>
            </a:r>
            <a:r>
              <a:rPr lang="en-US" b="1" dirty="0">
                <a:latin typeface="+mj-lt"/>
              </a:rPr>
              <a:t>bias for “now”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over “perfect.”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</a:pPr>
            <a:b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Getting 50% of the way there for 5% of the cost is worth doing.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4" descr="http://www.dookie-design.com/sites/dookiedesign/files/c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1" y="1716423"/>
            <a:ext cx="663040" cy="6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www.clker.com/cliparts/L/9/N/x/p/M/orange-flask-lab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31" y="1771364"/>
            <a:ext cx="484477" cy="5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s://formarketingmatters.files.wordpress.com/2014/09/baton-hando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2" y="1778571"/>
            <a:ext cx="831396" cy="5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A Culture that Fosters Innovation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5" y="5104899"/>
            <a:ext cx="1784181" cy="4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0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167468" y="3187006"/>
            <a:ext cx="634413" cy="1381793"/>
            <a:chOff x="2167468" y="3187006"/>
            <a:chExt cx="634413" cy="138179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468" y="4362977"/>
              <a:ext cx="634413" cy="205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755" y="318700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151920" y="3187006"/>
            <a:ext cx="634413" cy="1381793"/>
            <a:chOff x="3181502" y="3187006"/>
            <a:chExt cx="634413" cy="138179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502" y="4006891"/>
              <a:ext cx="634413" cy="56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789" y="318700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136372" y="3187006"/>
            <a:ext cx="951618" cy="1381793"/>
            <a:chOff x="4222255" y="3187006"/>
            <a:chExt cx="951618" cy="138179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255" y="3942039"/>
              <a:ext cx="951618" cy="626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145" y="318700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438029" y="3187006"/>
            <a:ext cx="1189524" cy="1381793"/>
            <a:chOff x="5581025" y="3187006"/>
            <a:chExt cx="1189524" cy="138179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025" y="3723578"/>
              <a:ext cx="1189524" cy="845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868" y="318700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77593" y="3187006"/>
            <a:ext cx="1988607" cy="1381793"/>
            <a:chOff x="6977593" y="3187006"/>
            <a:chExt cx="1988607" cy="138179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593" y="3719805"/>
              <a:ext cx="1988607" cy="84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977" y="318700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241630" y="1077216"/>
            <a:ext cx="1434549" cy="1382411"/>
            <a:chOff x="7241630" y="1077216"/>
            <a:chExt cx="1434549" cy="1382411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985" y="1077216"/>
              <a:ext cx="379839" cy="36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630" y="1704449"/>
              <a:ext cx="1434549" cy="755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055752" y="1147974"/>
            <a:ext cx="1377896" cy="1240895"/>
            <a:chOff x="5007110" y="1081692"/>
            <a:chExt cx="1377896" cy="1240895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110" y="1922553"/>
              <a:ext cx="1377896" cy="400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805" y="1081692"/>
              <a:ext cx="370507" cy="355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477910" y="1116075"/>
            <a:ext cx="769860" cy="1304693"/>
            <a:chOff x="3113778" y="1081692"/>
            <a:chExt cx="769860" cy="1304693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455" y="1081692"/>
              <a:ext cx="370507" cy="355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778" y="2076613"/>
              <a:ext cx="769860" cy="30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99421" y="1116075"/>
            <a:ext cx="370507" cy="1304693"/>
            <a:chOff x="2299421" y="1081692"/>
            <a:chExt cx="370507" cy="1304693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421" y="1081692"/>
              <a:ext cx="370507" cy="355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233" y="2076613"/>
              <a:ext cx="316882" cy="30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2" name="Straight Connector 21"/>
          <p:cNvCxnSpPr/>
          <p:nvPr/>
        </p:nvCxnSpPr>
        <p:spPr>
          <a:xfrm>
            <a:off x="1981200" y="2787718"/>
            <a:ext cx="6985000" cy="219"/>
          </a:xfrm>
          <a:prstGeom prst="line">
            <a:avLst/>
          </a:prstGeom>
          <a:ln w="12700">
            <a:solidFill>
              <a:srgbClr val="FFA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302101" y="1398912"/>
            <a:ext cx="2329439" cy="73901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  <a:latin typeface="Cardenio Modern" panose="03000500000000000000" pitchFamily="66" charset="0"/>
              </a:rPr>
              <a:t>Not Like This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40331" y="3508393"/>
            <a:ext cx="2329439" cy="73901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  <a:latin typeface="Cardenio Modern" panose="03000500000000000000" pitchFamily="66" charset="0"/>
              </a:rPr>
              <a:t>Like This</a:t>
            </a: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92728" y="151725"/>
            <a:ext cx="8515350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How to build a Minimum Viable Product</a:t>
            </a:r>
          </a:p>
        </p:txBody>
      </p:sp>
    </p:spTree>
    <p:extLst>
      <p:ext uri="{BB962C8B-B14F-4D97-AF65-F5344CB8AC3E}">
        <p14:creationId xmlns:p14="http://schemas.microsoft.com/office/powerpoint/2010/main" val="74082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 bwMode="auto">
          <a:xfrm>
            <a:off x="1762813" y="316827"/>
            <a:ext cx="1794753" cy="5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Prototype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67304" y="216497"/>
            <a:ext cx="1269460" cy="73901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Mockup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121774" y="233563"/>
            <a:ext cx="3048000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Proof of Concept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285" y="2627717"/>
            <a:ext cx="1579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It might look like this.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solidFill>
                  <a:srgbClr val="F58025"/>
                </a:solidFill>
                <a:latin typeface="Calibri Light" panose="020F0302020204030204" pitchFamily="34" charset="0"/>
              </a:rPr>
              <a:t>A drawing or  PowerPoint demo.  This is about look and feel.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2402" y="2627717"/>
            <a:ext cx="1781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Here is a working example of the experience.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solidFill>
                  <a:srgbClr val="F58025"/>
                </a:solidFill>
                <a:latin typeface="Calibri Light" panose="020F0302020204030204" pitchFamily="34" charset="0"/>
              </a:rPr>
              <a:t>This is some coded, working piece.  It’s usually a fraction of the full functionality needed.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3454" y="2627717"/>
            <a:ext cx="1743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Yes, this actually works</a:t>
            </a:r>
            <a:r>
              <a:rPr lang="en-US" dirty="0">
                <a:latin typeface="Calibri Light" panose="020F0302020204030204" pitchFamily="34" charset="0"/>
              </a:rPr>
              <a:t>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A POC will connect to the real systems it needs to function.  It can carry real transactions and support a live pilot.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861343" y="233563"/>
            <a:ext cx="2057400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Production</a:t>
            </a:r>
          </a:p>
        </p:txBody>
      </p:sp>
      <p:pic>
        <p:nvPicPr>
          <p:cNvPr id="41" name="Picture 23" descr="http://www.carbodydesign.com/archive/2008/03/03-trioba-21-concept/Trioba-2+1-Concept-clay-model-1-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6"/>
          <a:stretch/>
        </p:blipFill>
        <p:spPr bwMode="auto">
          <a:xfrm>
            <a:off x="1943574" y="1488558"/>
            <a:ext cx="1450514" cy="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5" descr="http://blogs.cars.com/.a/6a00d83451b3c669e201676069805e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4" y="1488558"/>
            <a:ext cx="1562587" cy="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9" y="1371600"/>
            <a:ext cx="1479114" cy="10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326538" y="2627717"/>
            <a:ext cx="1742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It’s live.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Improved and hardened, this baby is ready for primetime. Open it up and make a real impact.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Let’s do this!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433212" y="233563"/>
            <a:ext cx="1962832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Pilot</a:t>
            </a:r>
          </a:p>
        </p:txBody>
      </p:sp>
      <p:pic>
        <p:nvPicPr>
          <p:cNvPr id="1026" name="Picture 2" descr="http://images.cdn.autocar.co.uk/sites/autocar.co.uk/files/styles/gallery_slide/public/3J5_5514-2839474902-O.jpg?itok=iPW5gp-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 r="29277" b="9744"/>
          <a:stretch/>
        </p:blipFill>
        <p:spPr bwMode="auto">
          <a:xfrm>
            <a:off x="5667139" y="1488557"/>
            <a:ext cx="1452552" cy="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rs on the stre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9"/>
          <a:stretch/>
        </p:blipFill>
        <p:spPr bwMode="auto">
          <a:xfrm>
            <a:off x="7326537" y="1488558"/>
            <a:ext cx="1361464" cy="8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622755" y="2627717"/>
            <a:ext cx="15625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How do real people react?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The pilot is a controlled observation period to figure out what else needs to be done. </a:t>
            </a:r>
          </a:p>
        </p:txBody>
      </p:sp>
    </p:spTree>
    <p:extLst>
      <p:ext uri="{BB962C8B-B14F-4D97-AF65-F5344CB8AC3E}">
        <p14:creationId xmlns:p14="http://schemas.microsoft.com/office/powerpoint/2010/main" val="19660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Aim for Swinging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54" y="785408"/>
            <a:ext cx="7722944" cy="43623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Most opportunities can be classified into three categories:</a:t>
            </a:r>
          </a:p>
        </p:txBody>
      </p:sp>
      <p:pic>
        <p:nvPicPr>
          <p:cNvPr id="1026" name="Picture 2" descr="http://thumbs.dreamstime.com/t/coil-rope-2037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8" y="1497457"/>
            <a:ext cx="1898705" cy="13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/tank_PNG13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95" y="1587350"/>
            <a:ext cx="2148764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windows.com/Images/Products/Doors/CID_ext_full_open_00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06" y="1478874"/>
            <a:ext cx="1381383" cy="13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52620" y="2896833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Rope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16417" y="2896833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Tank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946737" y="2896833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Door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5254" y="3304776"/>
            <a:ext cx="2743200" cy="13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>
                <a:latin typeface="+mn-lt"/>
              </a:rPr>
              <a:t>“Pushing on a String” These are fascinating and cool ideas with no real customer demand.  Avoid these.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29051" y="3304776"/>
            <a:ext cx="2743200" cy="13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>
                <a:latin typeface="+mn-lt"/>
              </a:rPr>
              <a:t>“Pushing on a Tank” These are huge projects where a small team has no way to impact the outcome.  Pushing and pulling will not make a meaningful difference.  Avoid these.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254497" y="3304776"/>
            <a:ext cx="2743200" cy="13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>
                <a:latin typeface="+mn-lt"/>
              </a:rPr>
              <a:t>“Pushing on a Swinging Door” These are projects where there is little resistance and someone is pulling the door on the other side.  Find these!</a:t>
            </a:r>
          </a:p>
        </p:txBody>
      </p:sp>
    </p:spTree>
    <p:extLst>
      <p:ext uri="{BB962C8B-B14F-4D97-AF65-F5344CB8AC3E}">
        <p14:creationId xmlns:p14="http://schemas.microsoft.com/office/powerpoint/2010/main" val="13406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neprib.files.wordpress.com/2013/01/hpi_school_of_design_thinking_-_prozess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" y="1111099"/>
            <a:ext cx="8410084" cy="28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92728" y="194660"/>
            <a:ext cx="8515350" cy="6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>
                <a:latin typeface="Cardenio Modern" panose="03000500000000000000" pitchFamily="66" charset="0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347773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443" y="349539"/>
            <a:ext cx="7924799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Innovation happens through evolution.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3540642"/>
            <a:ext cx="7905749" cy="3705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2001          2003            2004             2005              2007              2010                 2010                    </a:t>
            </a:r>
          </a:p>
        </p:txBody>
      </p:sp>
      <p:pic>
        <p:nvPicPr>
          <p:cNvPr id="1028" name="Picture 4" descr="https://support.apple.com/library/content/dam/edam/applecare/images/en_US/ipod/ipodtouch/ipod-clickwheel-hold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99" y="1869965"/>
            <a:ext cx="660411" cy="11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uvi.airsoftbulgaria.com/wp-content/gallery/ipod/ip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1" y="1872143"/>
            <a:ext cx="968006" cy="12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mitbhawani.com/blog/wp-content/uploads/2009/09/Apple-iPod-2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20" y="1801380"/>
            <a:ext cx="1280771" cy="12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1.pcmag.com/media/images/383992-first-iphone.jpg?thumb=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5" y="1850063"/>
            <a:ext cx="1267847" cy="1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2.gsmarena.com/vv/bigpic/apple-iphone-4-ofic-f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80" y="1795515"/>
            <a:ext cx="1031344" cy="13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68" y="1466270"/>
            <a:ext cx="1524309" cy="193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8" y="1872143"/>
            <a:ext cx="911300" cy="113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792" y="4076347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(1</a:t>
            </a:r>
            <a:r>
              <a:rPr lang="en-US" sz="1100" baseline="30000" dirty="0">
                <a:latin typeface="Calibri Light" panose="020F0302020204030204" pitchFamily="34" charset="0"/>
              </a:rPr>
              <a:t>st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8839" y="4076347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(3</a:t>
            </a:r>
            <a:r>
              <a:rPr lang="en-US" sz="1100" baseline="30000" dirty="0">
                <a:latin typeface="Calibri Light" panose="020F0302020204030204" pitchFamily="34" charset="0"/>
              </a:rPr>
              <a:t>rd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444" y="40763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(4</a:t>
            </a:r>
            <a:r>
              <a:rPr lang="en-US" sz="1100" baseline="30000" dirty="0">
                <a:latin typeface="Calibri Light" panose="020F0302020204030204" pitchFamily="34" charset="0"/>
              </a:rPr>
              <a:t>th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7123" y="4076347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 (5</a:t>
            </a:r>
            <a:r>
              <a:rPr lang="en-US" sz="1100" baseline="30000" dirty="0">
                <a:latin typeface="Calibri Light" panose="020F0302020204030204" pitchFamily="34" charset="0"/>
              </a:rPr>
              <a:t>th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0466" y="407634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9932" y="4076347"/>
            <a:ext cx="681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iPhone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8862" y="4076347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iPad</a:t>
            </a:r>
          </a:p>
        </p:txBody>
      </p:sp>
    </p:spTree>
    <p:extLst>
      <p:ext uri="{BB962C8B-B14F-4D97-AF65-F5344CB8AC3E}">
        <p14:creationId xmlns:p14="http://schemas.microsoft.com/office/powerpoint/2010/main" val="2232078588"/>
      </p:ext>
    </p:extLst>
  </p:cSld>
  <p:clrMapOvr>
    <a:masterClrMapping/>
  </p:clrMapOvr>
</p:sld>
</file>

<file path=ppt/theme/theme1.xml><?xml version="1.0" encoding="utf-8"?>
<a:theme xmlns:a="http://schemas.openxmlformats.org/drawingml/2006/main" name="Workday Q2 Town Hall Slides">
  <a:themeElements>
    <a:clrScheme name="Custom 2">
      <a:dk1>
        <a:srgbClr val="F58025"/>
      </a:dk1>
      <a:lt1>
        <a:sysClr val="window" lastClr="FFFFFF"/>
      </a:lt1>
      <a:dk2>
        <a:srgbClr val="00467F"/>
      </a:dk2>
      <a:lt2>
        <a:srgbClr val="FFA400"/>
      </a:lt2>
      <a:accent1>
        <a:srgbClr val="F6C65B"/>
      </a:accent1>
      <a:accent2>
        <a:srgbClr val="0075C9"/>
      </a:accent2>
      <a:accent3>
        <a:srgbClr val="ADC9E8"/>
      </a:accent3>
      <a:accent4>
        <a:srgbClr val="A4A9AD"/>
      </a:accent4>
      <a:accent5>
        <a:srgbClr val="00AD68"/>
      </a:accent5>
      <a:accent6>
        <a:srgbClr val="A776A6"/>
      </a:accent6>
      <a:hlink>
        <a:srgbClr val="E24300"/>
      </a:hlink>
      <a:folHlink>
        <a:srgbClr val="E24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T_Suntrust_Document" ma:contentTypeID="0x0101000C06B6F1EF32BB45A6AB0B6B7DBA4BB30099FB898C1308014B9CA21603458D3865" ma:contentTypeVersion="7" ma:contentTypeDescription="Create a new document." ma:contentTypeScope="" ma:versionID="9acd6376026a8c48d19d944c2498dd62">
  <xsd:schema xmlns:xsd="http://www.w3.org/2001/XMLSchema" xmlns:xs="http://www.w3.org/2001/XMLSchema" xmlns:p="http://schemas.microsoft.com/office/2006/metadata/properties" xmlns:ns1="http://schemas.microsoft.com/sharepoint/v3" xmlns:ns2="8af320df-de26-4493-a698-37a7bbb49260" targetNamespace="http://schemas.microsoft.com/office/2006/metadata/properties" ma:root="true" ma:fieldsID="5bc1d03d034281f1052a836ab24b46c5" ns1:_="" ns2:_="">
    <xsd:import namespace="http://schemas.microsoft.com/sharepoint/v3"/>
    <xsd:import namespace="8af320df-de26-4493-a698-37a7bbb49260"/>
    <xsd:element name="properties">
      <xsd:complexType>
        <xsd:sequence>
          <xsd:element name="documentManagement">
            <xsd:complexType>
              <xsd:all>
                <xsd:element ref="ns2:da081dfdd8894d9a9f547b3926140077" minOccurs="0"/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3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4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320df-de26-4493-a698-37a7bbb49260" elementFormDefault="qualified">
    <xsd:import namespace="http://schemas.microsoft.com/office/2006/documentManagement/types"/>
    <xsd:import namespace="http://schemas.microsoft.com/office/infopath/2007/PartnerControls"/>
    <xsd:element name="da081dfdd8894d9a9f547b3926140077" ma:index="8" ma:taxonomy="true" ma:internalName="da081dfdd8894d9a9f547b3926140077" ma:taxonomyFieldName="Retention_x0020_Years" ma:displayName="Retention Years" ma:default="1;#2|88c9ea6d-3f0b-44f9-a78a-acdbe6e053d4" ma:fieldId="{da081dfd-d889-4d9a-9f54-7b3926140077}" ma:sspId="9a5c42de-abb1-489e-87df-c68c2a30c9fc" ma:termSetId="3cd31e94-a1cc-44d2-b829-7a3fa580e9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5ca3387-fc4a-4472-ac95-8c5427024272}" ma:internalName="TaxCatchAll" ma:showField="CatchAllData" ma:web="7c042bfd-1e86-455e-9464-96d77189e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5ca3387-fc4a-4472-ac95-8c5427024272}" ma:internalName="TaxCatchAllLabel" ma:readOnly="true" ma:showField="CatchAllDataLabel" ma:web="7c042bfd-1e86-455e-9464-96d77189e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a5c42de-abb1-489e-87df-c68c2a30c9fc" ContentTypeId="0x0101000C06B6F1EF32BB45A6AB0B6B7DBA4BB3" PreviousValue="false"/>
</file>

<file path=customXml/item4.xml><?xml version="1.0" encoding="utf-8"?>
<?mso-contentType ?>
<p:Policy xmlns:p="office.server.policy" id="" local="true">
  <p:Name>CT_Suntrust_Document</p:Name>
  <p:Description/>
  <p:Statement/>
  <p:PolicyItems>
    <p:PolicyItem featureId="Microsoft.Office.RecordsManagement.PolicyFeatures.Expiration" staticId="0x0101000C06B6F1EF32BB45A6AB0B6B7DBA4BB3|756726101" UniqueId="1e8a53d0-f58b-4e76-8518-5b10a2b95fe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SunTrust.CustomRetentionFormula"/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081dfdd8894d9a9f547b3926140077 xmlns="8af320df-de26-4493-a698-37a7bbb492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5</TermName>
          <TermId xmlns="http://schemas.microsoft.com/office/infopath/2007/PartnerControls">040d9bc2-e750-4b93-ba6d-e10de79d3efc</TermId>
        </TermInfo>
      </Terms>
    </da081dfdd8894d9a9f547b3926140077>
    <TaxCatchAll xmlns="8af320df-de26-4493-a698-37a7bbb49260">
      <Value>3</Value>
    </TaxCatchAll>
    <_dlc_ExpireDateSaved xmlns="http://schemas.microsoft.com/sharepoint/v3" xsi:nil="true"/>
    <_dlc_ExpireDate xmlns="http://schemas.microsoft.com/sharepoint/v3">2020-04-02T15:12:05+00:00</_dlc_ExpireDate>
  </documentManagement>
</p:properties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F6ACB95F-1722-4BE6-A8E4-E480148B7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EAD9C-BE77-41B0-8171-B2342D27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f320df-de26-4493-a698-37a7bbb49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538B7F-16CD-444B-A6A0-923B45FBE90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0A19F7C-05D0-43B2-8D4E-BE7AA3581C03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05F21D03-8FF7-475B-A6B0-B8B5BCF64A42}">
  <ds:schemaRefs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8af320df-de26-4493-a698-37a7bbb49260"/>
  </ds:schemaRefs>
</ds:datastoreItem>
</file>

<file path=customXml/itemProps6.xml><?xml version="1.0" encoding="utf-8"?>
<ds:datastoreItem xmlns:ds="http://schemas.openxmlformats.org/officeDocument/2006/customXml" ds:itemID="{7ED66C08-477F-48F5-BE69-337CC14D6E1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Workday Q2 Town Hall Slides</Template>
  <TotalTime>11654</TotalTime>
  <Words>462</Words>
  <Application>Microsoft Office PowerPoint</Application>
  <PresentationFormat>On-screen Show (16:10)</PresentationFormat>
  <Paragraphs>83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Trebuchet MS</vt:lpstr>
      <vt:lpstr>Century Gothic</vt:lpstr>
      <vt:lpstr>Calibri</vt:lpstr>
      <vt:lpstr>Cardenio Modern</vt:lpstr>
      <vt:lpstr>Workday Q2 Town Hall Slides</vt:lpstr>
      <vt:lpstr>PowerPoint Presentation</vt:lpstr>
      <vt:lpstr>Key Tenants</vt:lpstr>
      <vt:lpstr>PowerPoint Presentation</vt:lpstr>
      <vt:lpstr>A Culture that Fosters Innovation</vt:lpstr>
      <vt:lpstr>How to build a Minimum Viable Product</vt:lpstr>
      <vt:lpstr>PowerPoint Presentation</vt:lpstr>
      <vt:lpstr>Aim for Swinging Doors</vt:lpstr>
      <vt:lpstr>PowerPoint Presentation</vt:lpstr>
      <vt:lpstr>Innovation happens through evolution.</vt:lpstr>
      <vt:lpstr>Framework for Cultural Change </vt:lpstr>
    </vt:vector>
  </TitlesOfParts>
  <Company>SunTrust Banks,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SunTrust User</dc:creator>
  <cp:lastModifiedBy>Hans Eckman</cp:lastModifiedBy>
  <cp:revision>613</cp:revision>
  <cp:lastPrinted>2015-03-11T13:27:58Z</cp:lastPrinted>
  <dcterms:created xsi:type="dcterms:W3CDTF">2014-04-09T20:56:42Z</dcterms:created>
  <dcterms:modified xsi:type="dcterms:W3CDTF">2017-01-23T15:26:45Z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0x0101000C06B6F1EF32BB45A6AB0B6B7DBA4BB30099FB898C1308014B9CA21603458D3865</vt:lpwstr>
  </property>
  <property fmtid="{D5CDD505-2E9C-101B-9397-08002B2CF9AE}" pid="3" name="_dlc_policyId">
    <vt:lpwstr>0x0101000C06B6F1EF32BB45A6AB0B6B7DBA4BB3|756726101</vt:lpwstr>
  </property>
  <property fmtid="{D5CDD505-2E9C-101B-9397-08002B2CF9AE}" pid="4" name="ItemRetentionFormula">
    <vt:lpwstr>&lt;formula id="SunTrust.CustomRetentionFormula" /&gt;</vt:lpwstr>
  </property>
  <property fmtid="{D5CDD505-2E9C-101B-9397-08002B2CF9AE}" pid="5" name="Retention Years">
    <vt:lpwstr>3;#5|040d9bc2-e750-4b93-ba6d-e10de79d3efc</vt:lpwstr>
  </property>
</Properties>
</file>