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handoutMasterIdLst>
    <p:handoutMasterId r:id="rId63"/>
  </p:handoutMasterIdLst>
  <p:sldIdLst>
    <p:sldId id="508" r:id="rId2"/>
    <p:sldId id="1033" r:id="rId3"/>
    <p:sldId id="754" r:id="rId4"/>
    <p:sldId id="258" r:id="rId5"/>
    <p:sldId id="1197" r:id="rId6"/>
    <p:sldId id="262" r:id="rId7"/>
    <p:sldId id="1202" r:id="rId8"/>
    <p:sldId id="1240" r:id="rId9"/>
    <p:sldId id="282" r:id="rId10"/>
    <p:sldId id="1203" r:id="rId11"/>
    <p:sldId id="283" r:id="rId12"/>
    <p:sldId id="1247" r:id="rId13"/>
    <p:sldId id="1204" r:id="rId14"/>
    <p:sldId id="1209" r:id="rId15"/>
    <p:sldId id="553" r:id="rId16"/>
    <p:sldId id="1141" r:id="rId17"/>
    <p:sldId id="1205" r:id="rId18"/>
    <p:sldId id="1206" r:id="rId19"/>
    <p:sldId id="549" r:id="rId20"/>
    <p:sldId id="1208" r:id="rId21"/>
    <p:sldId id="1210" r:id="rId22"/>
    <p:sldId id="1241" r:id="rId23"/>
    <p:sldId id="1212" r:id="rId24"/>
    <p:sldId id="1213" r:id="rId25"/>
    <p:sldId id="1242" r:id="rId26"/>
    <p:sldId id="738" r:id="rId27"/>
    <p:sldId id="739" r:id="rId28"/>
    <p:sldId id="1215" r:id="rId29"/>
    <p:sldId id="1243" r:id="rId30"/>
    <p:sldId id="1200" r:id="rId31"/>
    <p:sldId id="1195" r:id="rId32"/>
    <p:sldId id="1199" r:id="rId33"/>
    <p:sldId id="1036" r:id="rId34"/>
    <p:sldId id="1184" r:id="rId35"/>
    <p:sldId id="1182" r:id="rId36"/>
    <p:sldId id="1183" r:id="rId37"/>
    <p:sldId id="1181" r:id="rId38"/>
    <p:sldId id="1217" r:id="rId39"/>
    <p:sldId id="1219" r:id="rId40"/>
    <p:sldId id="1220" r:id="rId41"/>
    <p:sldId id="1221" r:id="rId42"/>
    <p:sldId id="1185" r:id="rId43"/>
    <p:sldId id="1223" r:id="rId44"/>
    <p:sldId id="1225" r:id="rId45"/>
    <p:sldId id="1226" r:id="rId46"/>
    <p:sldId id="1227" r:id="rId47"/>
    <p:sldId id="1238" r:id="rId48"/>
    <p:sldId id="1228" r:id="rId49"/>
    <p:sldId id="1229" r:id="rId50"/>
    <p:sldId id="1230" r:id="rId51"/>
    <p:sldId id="1231" r:id="rId52"/>
    <p:sldId id="1245" r:id="rId53"/>
    <p:sldId id="1244" r:id="rId54"/>
    <p:sldId id="1246" r:id="rId55"/>
    <p:sldId id="1235" r:id="rId56"/>
    <p:sldId id="1236" r:id="rId57"/>
    <p:sldId id="1237" r:id="rId58"/>
    <p:sldId id="1038" r:id="rId59"/>
    <p:sldId id="1239" r:id="rId60"/>
    <p:sldId id="1034" r:id="rId61"/>
  </p:sldIdLst>
  <p:sldSz cx="12192000" cy="6858000"/>
  <p:notesSz cx="7010400" cy="9296400"/>
  <p:custShowLst>
    <p:custShow name="Custom Show 1" id="0">
      <p:sldLst>
        <p:sld r:id="rId2"/>
        <p:sld r:id="rId4"/>
      </p:sldLst>
    </p:custShow>
  </p:custShowLst>
  <p:defaultTextStyle>
    <a:defPPr>
      <a:defRPr lang="en-US"/>
    </a:defPPr>
    <a:lvl1pPr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1pPr>
    <a:lvl2pPr marL="4572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2pPr>
    <a:lvl3pPr marL="9144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3pPr>
    <a:lvl4pPr marL="13716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4pPr>
    <a:lvl5pPr marL="1828800" algn="l" rtl="0" fontAlgn="base">
      <a:spcBef>
        <a:spcPct val="0"/>
      </a:spcBef>
      <a:spcAft>
        <a:spcPct val="0"/>
      </a:spcAft>
      <a:defRPr sz="2400" kern="1200">
        <a:solidFill>
          <a:schemeClr val="tx1"/>
        </a:solidFill>
        <a:latin typeface="Arial" pitchFamily="84" charset="0"/>
        <a:ea typeface="ＭＳ Ｐゴシック" pitchFamily="84" charset="-128"/>
        <a:cs typeface="ＭＳ Ｐゴシック" pitchFamily="84" charset="-128"/>
      </a:defRPr>
    </a:lvl5pPr>
    <a:lvl6pPr marL="22860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6pPr>
    <a:lvl7pPr marL="27432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7pPr>
    <a:lvl8pPr marL="32004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8pPr>
    <a:lvl9pPr marL="3657600" algn="l" defTabSz="457200" rtl="0" eaLnBrk="1" latinLnBrk="0" hangingPunct="1">
      <a:defRPr sz="2400" kern="1200">
        <a:solidFill>
          <a:schemeClr val="tx1"/>
        </a:solidFill>
        <a:latin typeface="Arial" pitchFamily="84" charset="0"/>
        <a:ea typeface="ＭＳ Ｐゴシック" pitchFamily="84" charset="-128"/>
        <a:cs typeface="ＭＳ Ｐゴシック" pitchFamily="84" charset="-128"/>
      </a:defRPr>
    </a:lvl9pPr>
  </p:defaultTextStyle>
  <p:extLst>
    <p:ext uri="{521415D9-36F7-43E2-AB2F-B90AF26B5E84}">
      <p14:sectionLst xmlns:p14="http://schemas.microsoft.com/office/powerpoint/2010/main">
        <p14:section name="Intro" id="{627B0226-AD1A-4980-BA70-0951EA9BAE88}">
          <p14:sldIdLst>
            <p14:sldId id="508"/>
            <p14:sldId id="1033"/>
            <p14:sldId id="754"/>
            <p14:sldId id="258"/>
            <p14:sldId id="1197"/>
            <p14:sldId id="262"/>
            <p14:sldId id="1202"/>
            <p14:sldId id="1240"/>
            <p14:sldId id="282"/>
            <p14:sldId id="1203"/>
            <p14:sldId id="283"/>
            <p14:sldId id="1247"/>
            <p14:sldId id="1204"/>
          </p14:sldIdLst>
        </p14:section>
        <p14:section name="1. Understand your value proposition" id="{04E81189-EF26-452C-910D-E2A028CBD77B}">
          <p14:sldIdLst>
            <p14:sldId id="1209"/>
            <p14:sldId id="553"/>
            <p14:sldId id="1141"/>
            <p14:sldId id="1205"/>
            <p14:sldId id="1206"/>
            <p14:sldId id="549"/>
            <p14:sldId id="1208"/>
          </p14:sldIdLst>
        </p14:section>
        <p14:section name="2. Lead (not manage)" id="{90E51910-3F61-46AA-8E57-F2D5B5E3E480}">
          <p14:sldIdLst>
            <p14:sldId id="1210"/>
            <p14:sldId id="1241"/>
            <p14:sldId id="1212"/>
            <p14:sldId id="1213"/>
            <p14:sldId id="1242"/>
            <p14:sldId id="738"/>
            <p14:sldId id="739"/>
          </p14:sldIdLst>
        </p14:section>
        <p14:section name="3. Make connections/network" id="{B6A2CB43-E7FB-45AB-A422-8D8285FFE10A}">
          <p14:sldIdLst>
            <p14:sldId id="1215"/>
            <p14:sldId id="1243"/>
            <p14:sldId id="1200"/>
            <p14:sldId id="1195"/>
            <p14:sldId id="1199"/>
            <p14:sldId id="1036"/>
            <p14:sldId id="1184"/>
            <p14:sldId id="1182"/>
            <p14:sldId id="1183"/>
            <p14:sldId id="1181"/>
            <p14:sldId id="1217"/>
          </p14:sldIdLst>
        </p14:section>
        <p14:section name="4. Read, relate, quote" id="{6CED5823-895B-4C8A-8396-5B2E7FC7D1D1}">
          <p14:sldIdLst>
            <p14:sldId id="1219"/>
            <p14:sldId id="1220"/>
            <p14:sldId id="1221"/>
            <p14:sldId id="1185"/>
            <p14:sldId id="1223"/>
          </p14:sldIdLst>
        </p14:section>
        <p14:section name="5. Publish or Present" id="{70928779-90A2-4ED6-83AB-28E867EA1DE3}">
          <p14:sldIdLst>
            <p14:sldId id="1225"/>
            <p14:sldId id="1226"/>
            <p14:sldId id="1227"/>
            <p14:sldId id="1238"/>
            <p14:sldId id="1228"/>
            <p14:sldId id="1229"/>
            <p14:sldId id="1230"/>
            <p14:sldId id="1231"/>
          </p14:sldIdLst>
        </p14:section>
        <p14:section name="6. Volunteer" id="{5915C45F-F494-41C1-A053-494449692AD2}">
          <p14:sldIdLst>
            <p14:sldId id="1245"/>
            <p14:sldId id="1244"/>
            <p14:sldId id="1246"/>
          </p14:sldIdLst>
        </p14:section>
        <p14:section name="7. Build your professional toolbox" id="{B5F01F50-A973-4618-AA55-750D2E76111C}">
          <p14:sldIdLst>
            <p14:sldId id="1235"/>
            <p14:sldId id="1236"/>
            <p14:sldId id="1237"/>
          </p14:sldIdLst>
        </p14:section>
        <p14:section name="Conclusion" id="{9C6910DC-EFDE-41E6-BAB8-A281A33B2932}">
          <p14:sldIdLst>
            <p14:sldId id="1038"/>
            <p14:sldId id="1239"/>
            <p14:sldId id="103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 Eckman" initials="HE" lastIdx="10" clrIdx="0">
    <p:extLst>
      <p:ext uri="{19B8F6BF-5375-455C-9EA6-DF929625EA0E}">
        <p15:presenceInfo xmlns:p15="http://schemas.microsoft.com/office/powerpoint/2012/main" userId="9441df79c9633b59" providerId="Windows Live"/>
      </p:ext>
    </p:extLst>
  </p:cmAuthor>
  <p:cmAuthor id="2" name="Microsoft Office User" initials="Office" lastIdx="5"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2DA3D6"/>
    <a:srgbClr val="6091DD"/>
    <a:srgbClr val="4679B6"/>
    <a:srgbClr val="1C4D5B"/>
    <a:srgbClr val="DE1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82" autoAdjust="0"/>
    <p:restoredTop sz="80140" autoAdjust="0"/>
  </p:normalViewPr>
  <p:slideViewPr>
    <p:cSldViewPr>
      <p:cViewPr varScale="1">
        <p:scale>
          <a:sx n="84" d="100"/>
          <a:sy n="84" d="100"/>
        </p:scale>
        <p:origin x="1596" y="78"/>
      </p:cViewPr>
      <p:guideLst>
        <p:guide orient="horz" pos="2160"/>
        <p:guide pos="3840"/>
      </p:guideLst>
    </p:cSldViewPr>
  </p:slideViewPr>
  <p:outlineViewPr>
    <p:cViewPr>
      <p:scale>
        <a:sx n="33" d="100"/>
        <a:sy n="33" d="100"/>
      </p:scale>
      <p:origin x="0" y="5608"/>
    </p:cViewPr>
  </p:outlineViewPr>
  <p:notesTextViewPr>
    <p:cViewPr>
      <p:scale>
        <a:sx n="110" d="100"/>
        <a:sy n="110" d="100"/>
      </p:scale>
      <p:origin x="0" y="0"/>
    </p:cViewPr>
  </p:notesTextViewPr>
  <p:sorterViewPr>
    <p:cViewPr varScale="1">
      <p:scale>
        <a:sx n="100" d="100"/>
        <a:sy n="100" d="100"/>
      </p:scale>
      <p:origin x="0" y="-19152"/>
    </p:cViewPr>
  </p:sorterViewPr>
  <p:notesViewPr>
    <p:cSldViewPr>
      <p:cViewPr varScale="1">
        <p:scale>
          <a:sx n="117" d="100"/>
          <a:sy n="117" d="100"/>
        </p:scale>
        <p:origin x="-3024" y="-104"/>
      </p:cViewPr>
      <p:guideLst>
        <p:guide orient="horz" pos="2927"/>
        <p:guide pos="2209"/>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i="0" dirty="0">
                <a:solidFill>
                  <a:schemeClr val="tx1"/>
                </a:solidFill>
                <a:latin typeface="Avenir Black" panose="02000503020000020003" pitchFamily="2" charset="0"/>
              </a:rPr>
              <a:t>Leisure Time Per</a:t>
            </a:r>
            <a:r>
              <a:rPr lang="en-US" sz="2400" b="1" i="0" baseline="0" dirty="0">
                <a:solidFill>
                  <a:schemeClr val="tx1"/>
                </a:solidFill>
                <a:latin typeface="Avenir Black" panose="02000503020000020003" pitchFamily="2" charset="0"/>
              </a:rPr>
              <a:t> Week</a:t>
            </a:r>
            <a:endParaRPr lang="en-US" sz="2400" b="1" i="0" dirty="0">
              <a:solidFill>
                <a:schemeClr val="tx1"/>
              </a:solidFill>
              <a:latin typeface="Avenir Black" panose="02000503020000020003" pitchFamily="2" charset="0"/>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1"/>
          <c:order val="1"/>
          <c:tx>
            <c:strRef>
              <c:f>Sheet1!$C$1</c:f>
              <c:strCache>
                <c:ptCount val="1"/>
                <c:pt idx="0">
                  <c:v>2007</c:v>
                </c:pt>
              </c:strCache>
            </c:strRef>
          </c:tx>
          <c:spPr>
            <a:solidFill>
              <a:schemeClr val="accent2"/>
            </a:solidFill>
            <a:ln>
              <a:noFill/>
            </a:ln>
            <a:effectLst/>
          </c:spPr>
          <c:invertIfNegative val="0"/>
          <c:dPt>
            <c:idx val="0"/>
            <c:invertIfNegative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6-4B1A-4187-AE0D-409F3BBA93D7}"/>
              </c:ext>
            </c:extLst>
          </c:dPt>
          <c:dPt>
            <c:idx val="1"/>
            <c:invertIfNegative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4B1A-4187-AE0D-409F3BBA93D7}"/>
              </c:ext>
            </c:extLst>
          </c:dPt>
          <c:dPt>
            <c:idx val="2"/>
            <c:invertIfNegative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4B1A-4187-AE0D-409F3BBA93D7}"/>
              </c:ext>
            </c:extLst>
          </c:dPt>
          <c:dPt>
            <c:idx val="3"/>
            <c:invertIfNegative val="0"/>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8-4B1A-4187-AE0D-409F3BBA93D7}"/>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Low Educated Men</c:v>
                </c:pt>
                <c:pt idx="1">
                  <c:v>High Educated Men</c:v>
                </c:pt>
                <c:pt idx="2">
                  <c:v>Low Educated Women</c:v>
                </c:pt>
                <c:pt idx="3">
                  <c:v>High Educated Women</c:v>
                </c:pt>
              </c:strCache>
            </c:strRef>
          </c:cat>
          <c:val>
            <c:numRef>
              <c:f>Sheet1!$C$2:$C$5</c:f>
              <c:numCache>
                <c:formatCode>General</c:formatCode>
                <c:ptCount val="4"/>
                <c:pt idx="0">
                  <c:v>39.1</c:v>
                </c:pt>
                <c:pt idx="1">
                  <c:v>33.200000000000003</c:v>
                </c:pt>
                <c:pt idx="2">
                  <c:v>35.200000000000003</c:v>
                </c:pt>
                <c:pt idx="3">
                  <c:v>30.3</c:v>
                </c:pt>
              </c:numCache>
            </c:numRef>
          </c:val>
          <c:extLst>
            <c:ext xmlns:c16="http://schemas.microsoft.com/office/drawing/2014/chart" uri="{C3380CC4-5D6E-409C-BE32-E72D297353CC}">
              <c16:uniqueId val="{00000001-4B1A-4187-AE0D-409F3BBA93D7}"/>
            </c:ext>
          </c:extLst>
        </c:ser>
        <c:dLbls>
          <c:dLblPos val="outEnd"/>
          <c:showLegendKey val="0"/>
          <c:showVal val="1"/>
          <c:showCatName val="0"/>
          <c:showSerName val="0"/>
          <c:showPercent val="0"/>
          <c:showBubbleSize val="0"/>
        </c:dLbls>
        <c:gapWidth val="219"/>
        <c:axId val="460880472"/>
        <c:axId val="460882768"/>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1985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0">
                        <c:v>Low Educated Men</c:v>
                      </c:pt>
                      <c:pt idx="1">
                        <c:v>High Educated Men</c:v>
                      </c:pt>
                      <c:pt idx="2">
                        <c:v>Low Educated Women</c:v>
                      </c:pt>
                      <c:pt idx="3">
                        <c:v>High Educated Women</c:v>
                      </c:pt>
                    </c:strCache>
                  </c:strRef>
                </c:cat>
                <c:val>
                  <c:numRef>
                    <c:extLst>
                      <c:ext uri="{02D57815-91ED-43cb-92C2-25804820EDAC}">
                        <c15:formulaRef>
                          <c15:sqref>Sheet1!$B$2:$B$5</c15:sqref>
                        </c15:formulaRef>
                      </c:ext>
                    </c:extLst>
                    <c:numCache>
                      <c:formatCode>General</c:formatCode>
                      <c:ptCount val="4"/>
                      <c:pt idx="0">
                        <c:v>36.6</c:v>
                      </c:pt>
                      <c:pt idx="1">
                        <c:v>34.4</c:v>
                      </c:pt>
                      <c:pt idx="2">
                        <c:v>35</c:v>
                      </c:pt>
                      <c:pt idx="3">
                        <c:v>32.200000000000003</c:v>
                      </c:pt>
                    </c:numCache>
                  </c:numRef>
                </c:val>
                <c:extLst>
                  <c:ext xmlns:c16="http://schemas.microsoft.com/office/drawing/2014/chart" uri="{C3380CC4-5D6E-409C-BE32-E72D297353CC}">
                    <c16:uniqueId val="{00000000-4B1A-4187-AE0D-409F3BBA93D7}"/>
                  </c:ext>
                </c:extLst>
              </c15:ser>
            </c15:filteredBarSeries>
          </c:ext>
        </c:extLst>
      </c:barChart>
      <c:catAx>
        <c:axId val="460880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60882768"/>
        <c:crosses val="autoZero"/>
        <c:auto val="1"/>
        <c:lblAlgn val="ctr"/>
        <c:lblOffset val="100"/>
        <c:noMultiLvlLbl val="0"/>
      </c:catAx>
      <c:valAx>
        <c:axId val="460882768"/>
        <c:scaling>
          <c:orientation val="minMax"/>
          <c:max val="40"/>
          <c:min val="2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0880472"/>
        <c:crosses val="autoZero"/>
        <c:crossBetween val="between"/>
        <c:majorUnit val="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B0AB58-7D67-4729-8AD7-E2372C39E9D0}" type="doc">
      <dgm:prSet loTypeId="urn:microsoft.com/office/officeart/2005/8/layout/venn1" loCatId="relationship" qsTypeId="urn:microsoft.com/office/officeart/2005/8/quickstyle/3d1" qsCatId="3D" csTypeId="urn:microsoft.com/office/officeart/2005/8/colors/colorful3" csCatId="colorful" phldr="1"/>
      <dgm:spPr/>
    </dgm:pt>
    <dgm:pt modelId="{3CDEA2F0-0D91-40AF-83E4-63A8A3A56565}">
      <dgm:prSet phldrT="[Text]"/>
      <dgm:spPr/>
      <dgm:t>
        <a:bodyPr/>
        <a:lstStyle/>
        <a:p>
          <a:r>
            <a:rPr lang="en-US" b="1" i="0" dirty="0">
              <a:latin typeface="Avenir Black" panose="02000503020000020003" pitchFamily="2" charset="0"/>
            </a:rPr>
            <a:t>Autonomy</a:t>
          </a:r>
        </a:p>
      </dgm:t>
    </dgm:pt>
    <dgm:pt modelId="{C92C15DA-A69D-40EB-932A-F1FCD64A42B6}" type="parTrans" cxnId="{23246237-0C6C-49A5-AE33-38FE725A79D0}">
      <dgm:prSet/>
      <dgm:spPr/>
      <dgm:t>
        <a:bodyPr/>
        <a:lstStyle/>
        <a:p>
          <a:endParaRPr lang="en-US"/>
        </a:p>
      </dgm:t>
    </dgm:pt>
    <dgm:pt modelId="{1D80ABE9-A3EE-48D7-9544-17DD79104D7A}" type="sibTrans" cxnId="{23246237-0C6C-49A5-AE33-38FE725A79D0}">
      <dgm:prSet/>
      <dgm:spPr/>
      <dgm:t>
        <a:bodyPr/>
        <a:lstStyle/>
        <a:p>
          <a:endParaRPr lang="en-US"/>
        </a:p>
      </dgm:t>
    </dgm:pt>
    <dgm:pt modelId="{7B761A7D-2E4F-485B-9A0A-D5A2DBF9E07A}">
      <dgm:prSet/>
      <dgm:spPr/>
      <dgm:t>
        <a:bodyPr/>
        <a:lstStyle/>
        <a:p>
          <a:r>
            <a:rPr lang="en-US" b="1" i="0" dirty="0">
              <a:latin typeface="Avenir Black" panose="02000503020000020003" pitchFamily="2" charset="0"/>
            </a:rPr>
            <a:t>Mastery</a:t>
          </a:r>
        </a:p>
      </dgm:t>
    </dgm:pt>
    <dgm:pt modelId="{F961D088-4838-4945-A8AE-32E532039E83}" type="parTrans" cxnId="{9BA285EB-2A0C-4988-BBF0-F3232E979AC5}">
      <dgm:prSet/>
      <dgm:spPr/>
      <dgm:t>
        <a:bodyPr/>
        <a:lstStyle/>
        <a:p>
          <a:endParaRPr lang="en-US"/>
        </a:p>
      </dgm:t>
    </dgm:pt>
    <dgm:pt modelId="{4D03E1F9-BF03-4993-949B-2597066F009B}" type="sibTrans" cxnId="{9BA285EB-2A0C-4988-BBF0-F3232E979AC5}">
      <dgm:prSet/>
      <dgm:spPr/>
      <dgm:t>
        <a:bodyPr/>
        <a:lstStyle/>
        <a:p>
          <a:endParaRPr lang="en-US"/>
        </a:p>
      </dgm:t>
    </dgm:pt>
    <dgm:pt modelId="{CE04757C-7B9A-489B-B776-0C44ABB82881}">
      <dgm:prSet/>
      <dgm:spPr/>
      <dgm:t>
        <a:bodyPr/>
        <a:lstStyle/>
        <a:p>
          <a:r>
            <a:rPr lang="en-US" b="1" i="0" dirty="0">
              <a:latin typeface="Avenir Black" panose="02000503020000020003" pitchFamily="2" charset="0"/>
            </a:rPr>
            <a:t>Purpose</a:t>
          </a:r>
        </a:p>
      </dgm:t>
    </dgm:pt>
    <dgm:pt modelId="{A015D820-D031-4F5C-A32B-BCC48A1D530A}" type="parTrans" cxnId="{E4892CA5-BAE3-40A7-A2E3-001A1477E6F6}">
      <dgm:prSet/>
      <dgm:spPr/>
      <dgm:t>
        <a:bodyPr/>
        <a:lstStyle/>
        <a:p>
          <a:endParaRPr lang="en-US"/>
        </a:p>
      </dgm:t>
    </dgm:pt>
    <dgm:pt modelId="{262D03A1-FC10-4138-951F-5D95A0515C7A}" type="sibTrans" cxnId="{E4892CA5-BAE3-40A7-A2E3-001A1477E6F6}">
      <dgm:prSet/>
      <dgm:spPr/>
      <dgm:t>
        <a:bodyPr/>
        <a:lstStyle/>
        <a:p>
          <a:endParaRPr lang="en-US"/>
        </a:p>
      </dgm:t>
    </dgm:pt>
    <dgm:pt modelId="{8009868B-697C-4B22-9B47-84019B45AC72}" type="pres">
      <dgm:prSet presAssocID="{2BB0AB58-7D67-4729-8AD7-E2372C39E9D0}" presName="compositeShape" presStyleCnt="0">
        <dgm:presLayoutVars>
          <dgm:chMax val="7"/>
          <dgm:dir/>
          <dgm:resizeHandles val="exact"/>
        </dgm:presLayoutVars>
      </dgm:prSet>
      <dgm:spPr/>
    </dgm:pt>
    <dgm:pt modelId="{7715001E-DAEC-4AC9-8D02-B68970AA6D7B}" type="pres">
      <dgm:prSet presAssocID="{3CDEA2F0-0D91-40AF-83E4-63A8A3A56565}" presName="circ1" presStyleLbl="vennNode1" presStyleIdx="0" presStyleCnt="3"/>
      <dgm:spPr/>
    </dgm:pt>
    <dgm:pt modelId="{4BBA0447-A042-4932-A868-4DB6AEDE1345}" type="pres">
      <dgm:prSet presAssocID="{3CDEA2F0-0D91-40AF-83E4-63A8A3A56565}" presName="circ1Tx" presStyleLbl="revTx" presStyleIdx="0" presStyleCnt="0">
        <dgm:presLayoutVars>
          <dgm:chMax val="0"/>
          <dgm:chPref val="0"/>
          <dgm:bulletEnabled val="1"/>
        </dgm:presLayoutVars>
      </dgm:prSet>
      <dgm:spPr/>
    </dgm:pt>
    <dgm:pt modelId="{1F4AFDBE-72CF-4A84-9129-373CE28CC75C}" type="pres">
      <dgm:prSet presAssocID="{CE04757C-7B9A-489B-B776-0C44ABB82881}" presName="circ2" presStyleLbl="vennNode1" presStyleIdx="1" presStyleCnt="3"/>
      <dgm:spPr/>
    </dgm:pt>
    <dgm:pt modelId="{BDA1B524-D9F8-42B8-97B5-59EAA7F50622}" type="pres">
      <dgm:prSet presAssocID="{CE04757C-7B9A-489B-B776-0C44ABB82881}" presName="circ2Tx" presStyleLbl="revTx" presStyleIdx="0" presStyleCnt="0">
        <dgm:presLayoutVars>
          <dgm:chMax val="0"/>
          <dgm:chPref val="0"/>
          <dgm:bulletEnabled val="1"/>
        </dgm:presLayoutVars>
      </dgm:prSet>
      <dgm:spPr/>
    </dgm:pt>
    <dgm:pt modelId="{44201D71-9FDA-4049-A777-5BE24AA1A04F}" type="pres">
      <dgm:prSet presAssocID="{7B761A7D-2E4F-485B-9A0A-D5A2DBF9E07A}" presName="circ3" presStyleLbl="vennNode1" presStyleIdx="2" presStyleCnt="3"/>
      <dgm:spPr/>
    </dgm:pt>
    <dgm:pt modelId="{77D09947-7519-4CE0-815D-A98A71E63179}" type="pres">
      <dgm:prSet presAssocID="{7B761A7D-2E4F-485B-9A0A-D5A2DBF9E07A}" presName="circ3Tx" presStyleLbl="revTx" presStyleIdx="0" presStyleCnt="0">
        <dgm:presLayoutVars>
          <dgm:chMax val="0"/>
          <dgm:chPref val="0"/>
          <dgm:bulletEnabled val="1"/>
        </dgm:presLayoutVars>
      </dgm:prSet>
      <dgm:spPr/>
    </dgm:pt>
  </dgm:ptLst>
  <dgm:cxnLst>
    <dgm:cxn modelId="{63113E1C-AB42-41E8-B1DC-DDF2FF621996}" type="presOf" srcId="{3CDEA2F0-0D91-40AF-83E4-63A8A3A56565}" destId="{4BBA0447-A042-4932-A868-4DB6AEDE1345}" srcOrd="1" destOrd="0" presId="urn:microsoft.com/office/officeart/2005/8/layout/venn1"/>
    <dgm:cxn modelId="{4F74A31C-72D8-404A-A195-16EE1CAEA4D8}" type="presOf" srcId="{7B761A7D-2E4F-485B-9A0A-D5A2DBF9E07A}" destId="{44201D71-9FDA-4049-A777-5BE24AA1A04F}" srcOrd="0" destOrd="0" presId="urn:microsoft.com/office/officeart/2005/8/layout/venn1"/>
    <dgm:cxn modelId="{23246237-0C6C-49A5-AE33-38FE725A79D0}" srcId="{2BB0AB58-7D67-4729-8AD7-E2372C39E9D0}" destId="{3CDEA2F0-0D91-40AF-83E4-63A8A3A56565}" srcOrd="0" destOrd="0" parTransId="{C92C15DA-A69D-40EB-932A-F1FCD64A42B6}" sibTransId="{1D80ABE9-A3EE-48D7-9544-17DD79104D7A}"/>
    <dgm:cxn modelId="{F648F178-3499-4F4C-A6D7-FE393F0DF2C7}" type="presOf" srcId="{CE04757C-7B9A-489B-B776-0C44ABB82881}" destId="{1F4AFDBE-72CF-4A84-9129-373CE28CC75C}" srcOrd="0" destOrd="0" presId="urn:microsoft.com/office/officeart/2005/8/layout/venn1"/>
    <dgm:cxn modelId="{3EC9FA7B-6069-4660-83EE-9FB995AD82FD}" type="presOf" srcId="{7B761A7D-2E4F-485B-9A0A-D5A2DBF9E07A}" destId="{77D09947-7519-4CE0-815D-A98A71E63179}" srcOrd="1" destOrd="0" presId="urn:microsoft.com/office/officeart/2005/8/layout/venn1"/>
    <dgm:cxn modelId="{93B36085-0E15-4702-B0A3-D5B0934F7DD5}" type="presOf" srcId="{CE04757C-7B9A-489B-B776-0C44ABB82881}" destId="{BDA1B524-D9F8-42B8-97B5-59EAA7F50622}" srcOrd="1" destOrd="0" presId="urn:microsoft.com/office/officeart/2005/8/layout/venn1"/>
    <dgm:cxn modelId="{E4892CA5-BAE3-40A7-A2E3-001A1477E6F6}" srcId="{2BB0AB58-7D67-4729-8AD7-E2372C39E9D0}" destId="{CE04757C-7B9A-489B-B776-0C44ABB82881}" srcOrd="1" destOrd="0" parTransId="{A015D820-D031-4F5C-A32B-BCC48A1D530A}" sibTransId="{262D03A1-FC10-4138-951F-5D95A0515C7A}"/>
    <dgm:cxn modelId="{8E1974C2-BCB2-452B-BBE8-279167D73D4E}" type="presOf" srcId="{2BB0AB58-7D67-4729-8AD7-E2372C39E9D0}" destId="{8009868B-697C-4B22-9B47-84019B45AC72}" srcOrd="0" destOrd="0" presId="urn:microsoft.com/office/officeart/2005/8/layout/venn1"/>
    <dgm:cxn modelId="{2972DAD2-345E-4373-8946-5B6EFD643BD8}" type="presOf" srcId="{3CDEA2F0-0D91-40AF-83E4-63A8A3A56565}" destId="{7715001E-DAEC-4AC9-8D02-B68970AA6D7B}" srcOrd="0" destOrd="0" presId="urn:microsoft.com/office/officeart/2005/8/layout/venn1"/>
    <dgm:cxn modelId="{9BA285EB-2A0C-4988-BBF0-F3232E979AC5}" srcId="{2BB0AB58-7D67-4729-8AD7-E2372C39E9D0}" destId="{7B761A7D-2E4F-485B-9A0A-D5A2DBF9E07A}" srcOrd="2" destOrd="0" parTransId="{F961D088-4838-4945-A8AE-32E532039E83}" sibTransId="{4D03E1F9-BF03-4993-949B-2597066F009B}"/>
    <dgm:cxn modelId="{6A8738BB-114C-4593-B2C2-2179956343C3}" type="presParOf" srcId="{8009868B-697C-4B22-9B47-84019B45AC72}" destId="{7715001E-DAEC-4AC9-8D02-B68970AA6D7B}" srcOrd="0" destOrd="0" presId="urn:microsoft.com/office/officeart/2005/8/layout/venn1"/>
    <dgm:cxn modelId="{352A6FD8-AB24-42D8-AC12-903E229D1B51}" type="presParOf" srcId="{8009868B-697C-4B22-9B47-84019B45AC72}" destId="{4BBA0447-A042-4932-A868-4DB6AEDE1345}" srcOrd="1" destOrd="0" presId="urn:microsoft.com/office/officeart/2005/8/layout/venn1"/>
    <dgm:cxn modelId="{7CD202E2-E82A-44CE-9852-F75954A69081}" type="presParOf" srcId="{8009868B-697C-4B22-9B47-84019B45AC72}" destId="{1F4AFDBE-72CF-4A84-9129-373CE28CC75C}" srcOrd="2" destOrd="0" presId="urn:microsoft.com/office/officeart/2005/8/layout/venn1"/>
    <dgm:cxn modelId="{6149365A-547D-4247-8DAC-17E40C39CF54}" type="presParOf" srcId="{8009868B-697C-4B22-9B47-84019B45AC72}" destId="{BDA1B524-D9F8-42B8-97B5-59EAA7F50622}" srcOrd="3" destOrd="0" presId="urn:microsoft.com/office/officeart/2005/8/layout/venn1"/>
    <dgm:cxn modelId="{986B3D7A-B559-49C5-9155-B800C2DCEB72}" type="presParOf" srcId="{8009868B-697C-4B22-9B47-84019B45AC72}" destId="{44201D71-9FDA-4049-A777-5BE24AA1A04F}" srcOrd="4" destOrd="0" presId="urn:microsoft.com/office/officeart/2005/8/layout/venn1"/>
    <dgm:cxn modelId="{158945A8-2049-4598-8CE4-7456ACBDFA7D}" type="presParOf" srcId="{8009868B-697C-4B22-9B47-84019B45AC72}" destId="{77D09947-7519-4CE0-815D-A98A71E63179}"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0BB1B3-26DE-CC41-9AC1-ED73982072E0}" type="doc">
      <dgm:prSet loTypeId="urn:microsoft.com/office/officeart/2005/8/layout/process1" loCatId="" qsTypeId="urn:microsoft.com/office/officeart/2005/8/quickstyle/simple1" qsCatId="simple" csTypeId="urn:microsoft.com/office/officeart/2005/8/colors/accent5_1" csCatId="accent5" phldr="1"/>
      <dgm:spPr/>
    </dgm:pt>
    <dgm:pt modelId="{8B0D6E1A-EC36-3147-954E-62B7272C99B9}">
      <dgm:prSet phldrT="[Text]"/>
      <dgm:spPr/>
      <dgm:t>
        <a:bodyPr/>
        <a:lstStyle/>
        <a:p>
          <a:r>
            <a:rPr lang="en-US" b="1" i="0" dirty="0">
              <a:latin typeface="Avenir Black" panose="02000503020000020003" pitchFamily="2" charset="0"/>
            </a:rPr>
            <a:t>Current Self</a:t>
          </a:r>
        </a:p>
      </dgm:t>
    </dgm:pt>
    <dgm:pt modelId="{9FE57A41-F6B5-C649-A4FF-833530903C42}" type="parTrans" cxnId="{45E9DDEC-F3BD-444E-A7A7-14C257593B28}">
      <dgm:prSet/>
      <dgm:spPr/>
      <dgm:t>
        <a:bodyPr/>
        <a:lstStyle/>
        <a:p>
          <a:endParaRPr lang="en-US"/>
        </a:p>
      </dgm:t>
    </dgm:pt>
    <dgm:pt modelId="{BC5C6B94-510C-6847-B1D2-2525481ECE7A}" type="sibTrans" cxnId="{45E9DDEC-F3BD-444E-A7A7-14C257593B28}">
      <dgm:prSet/>
      <dgm:spPr/>
      <dgm:t>
        <a:bodyPr/>
        <a:lstStyle/>
        <a:p>
          <a:endParaRPr lang="en-US"/>
        </a:p>
      </dgm:t>
    </dgm:pt>
    <dgm:pt modelId="{30B580EC-4239-BB48-99D1-B4B517F78884}">
      <dgm:prSet phldrT="[Text]"/>
      <dgm:spPr/>
      <dgm:t>
        <a:bodyPr/>
        <a:lstStyle/>
        <a:p>
          <a:r>
            <a:rPr lang="en-US" b="1" i="0" dirty="0">
              <a:latin typeface="Avenir Black" panose="02000503020000020003" pitchFamily="2" charset="0"/>
            </a:rPr>
            <a:t>Ideal </a:t>
          </a:r>
          <a:br>
            <a:rPr lang="en-US" b="1" i="0" dirty="0">
              <a:latin typeface="Avenir Black" panose="02000503020000020003" pitchFamily="2" charset="0"/>
            </a:rPr>
          </a:br>
          <a:r>
            <a:rPr lang="en-US" b="1" i="0" dirty="0">
              <a:latin typeface="Avenir Black" panose="02000503020000020003" pitchFamily="2" charset="0"/>
            </a:rPr>
            <a:t>Self</a:t>
          </a:r>
        </a:p>
      </dgm:t>
    </dgm:pt>
    <dgm:pt modelId="{EBCDA8CC-68BE-8241-B5BF-B29562C18870}" type="parTrans" cxnId="{43B0C9A5-2F16-3542-A42A-683DB7462C80}">
      <dgm:prSet/>
      <dgm:spPr/>
      <dgm:t>
        <a:bodyPr/>
        <a:lstStyle/>
        <a:p>
          <a:endParaRPr lang="en-US"/>
        </a:p>
      </dgm:t>
    </dgm:pt>
    <dgm:pt modelId="{6C84B8C9-D01D-344B-A0F8-CED01752747A}" type="sibTrans" cxnId="{43B0C9A5-2F16-3542-A42A-683DB7462C80}">
      <dgm:prSet/>
      <dgm:spPr/>
      <dgm:t>
        <a:bodyPr/>
        <a:lstStyle/>
        <a:p>
          <a:endParaRPr lang="en-US"/>
        </a:p>
      </dgm:t>
    </dgm:pt>
    <dgm:pt modelId="{8826E62C-9189-F748-8215-594909CFD2EC}" type="pres">
      <dgm:prSet presAssocID="{740BB1B3-26DE-CC41-9AC1-ED73982072E0}" presName="Name0" presStyleCnt="0">
        <dgm:presLayoutVars>
          <dgm:dir/>
          <dgm:resizeHandles val="exact"/>
        </dgm:presLayoutVars>
      </dgm:prSet>
      <dgm:spPr/>
    </dgm:pt>
    <dgm:pt modelId="{470E62D5-4387-F844-A462-8AEA30106879}" type="pres">
      <dgm:prSet presAssocID="{8B0D6E1A-EC36-3147-954E-62B7272C99B9}" presName="node" presStyleLbl="node1" presStyleIdx="0" presStyleCnt="2">
        <dgm:presLayoutVars>
          <dgm:bulletEnabled val="1"/>
        </dgm:presLayoutVars>
      </dgm:prSet>
      <dgm:spPr/>
    </dgm:pt>
    <dgm:pt modelId="{4E4E428F-BC08-FD41-848B-449D7F601F6C}" type="pres">
      <dgm:prSet presAssocID="{BC5C6B94-510C-6847-B1D2-2525481ECE7A}" presName="sibTrans" presStyleLbl="sibTrans2D1" presStyleIdx="0" presStyleCnt="1"/>
      <dgm:spPr/>
    </dgm:pt>
    <dgm:pt modelId="{045E4A6B-D64B-FB46-B0B9-CFC2D5995F6C}" type="pres">
      <dgm:prSet presAssocID="{BC5C6B94-510C-6847-B1D2-2525481ECE7A}" presName="connectorText" presStyleLbl="sibTrans2D1" presStyleIdx="0" presStyleCnt="1"/>
      <dgm:spPr/>
    </dgm:pt>
    <dgm:pt modelId="{126BB527-2740-D949-B9FA-F02D0AE71CAB}" type="pres">
      <dgm:prSet presAssocID="{30B580EC-4239-BB48-99D1-B4B517F78884}" presName="node" presStyleLbl="node1" presStyleIdx="1" presStyleCnt="2">
        <dgm:presLayoutVars>
          <dgm:bulletEnabled val="1"/>
        </dgm:presLayoutVars>
      </dgm:prSet>
      <dgm:spPr/>
    </dgm:pt>
  </dgm:ptLst>
  <dgm:cxnLst>
    <dgm:cxn modelId="{058C310C-D075-E94B-AD48-2585BB7D333F}" type="presOf" srcId="{BC5C6B94-510C-6847-B1D2-2525481ECE7A}" destId="{4E4E428F-BC08-FD41-848B-449D7F601F6C}" srcOrd="0" destOrd="0" presId="urn:microsoft.com/office/officeart/2005/8/layout/process1"/>
    <dgm:cxn modelId="{95C42D1E-01C5-2D4A-A2F0-415F930CD850}" type="presOf" srcId="{30B580EC-4239-BB48-99D1-B4B517F78884}" destId="{126BB527-2740-D949-B9FA-F02D0AE71CAB}" srcOrd="0" destOrd="0" presId="urn:microsoft.com/office/officeart/2005/8/layout/process1"/>
    <dgm:cxn modelId="{82BC4938-4396-D948-BF27-31AB8EFB9A27}" type="presOf" srcId="{BC5C6B94-510C-6847-B1D2-2525481ECE7A}" destId="{045E4A6B-D64B-FB46-B0B9-CFC2D5995F6C}" srcOrd="1" destOrd="0" presId="urn:microsoft.com/office/officeart/2005/8/layout/process1"/>
    <dgm:cxn modelId="{43B0C9A5-2F16-3542-A42A-683DB7462C80}" srcId="{740BB1B3-26DE-CC41-9AC1-ED73982072E0}" destId="{30B580EC-4239-BB48-99D1-B4B517F78884}" srcOrd="1" destOrd="0" parTransId="{EBCDA8CC-68BE-8241-B5BF-B29562C18870}" sibTransId="{6C84B8C9-D01D-344B-A0F8-CED01752747A}"/>
    <dgm:cxn modelId="{D84F22AC-A8DE-644D-A94C-7BBC233A2091}" type="presOf" srcId="{8B0D6E1A-EC36-3147-954E-62B7272C99B9}" destId="{470E62D5-4387-F844-A462-8AEA30106879}" srcOrd="0" destOrd="0" presId="urn:microsoft.com/office/officeart/2005/8/layout/process1"/>
    <dgm:cxn modelId="{45E9DDEC-F3BD-444E-A7A7-14C257593B28}" srcId="{740BB1B3-26DE-CC41-9AC1-ED73982072E0}" destId="{8B0D6E1A-EC36-3147-954E-62B7272C99B9}" srcOrd="0" destOrd="0" parTransId="{9FE57A41-F6B5-C649-A4FF-833530903C42}" sibTransId="{BC5C6B94-510C-6847-B1D2-2525481ECE7A}"/>
    <dgm:cxn modelId="{0E8D54F9-D318-3B46-8746-74807A88AB98}" type="presOf" srcId="{740BB1B3-26DE-CC41-9AC1-ED73982072E0}" destId="{8826E62C-9189-F748-8215-594909CFD2EC}" srcOrd="0" destOrd="0" presId="urn:microsoft.com/office/officeart/2005/8/layout/process1"/>
    <dgm:cxn modelId="{4C0638CC-F46F-B142-A70E-8A1034BE1A28}" type="presParOf" srcId="{8826E62C-9189-F748-8215-594909CFD2EC}" destId="{470E62D5-4387-F844-A462-8AEA30106879}" srcOrd="0" destOrd="0" presId="urn:microsoft.com/office/officeart/2005/8/layout/process1"/>
    <dgm:cxn modelId="{0D08C8E2-4C8C-194F-9642-8209BEDBEC85}" type="presParOf" srcId="{8826E62C-9189-F748-8215-594909CFD2EC}" destId="{4E4E428F-BC08-FD41-848B-449D7F601F6C}" srcOrd="1" destOrd="0" presId="urn:microsoft.com/office/officeart/2005/8/layout/process1"/>
    <dgm:cxn modelId="{B11D3293-AD52-A345-9C7B-69CC9E5E96CB}" type="presParOf" srcId="{4E4E428F-BC08-FD41-848B-449D7F601F6C}" destId="{045E4A6B-D64B-FB46-B0B9-CFC2D5995F6C}" srcOrd="0" destOrd="0" presId="urn:microsoft.com/office/officeart/2005/8/layout/process1"/>
    <dgm:cxn modelId="{086B1DB2-BB88-844C-A5A3-483AACD4649B}" type="presParOf" srcId="{8826E62C-9189-F748-8215-594909CFD2EC}" destId="{126BB527-2740-D949-B9FA-F02D0AE71CAB}" srcOrd="2"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5001E-DAEC-4AC9-8D02-B68970AA6D7B}">
      <dsp:nvSpPr>
        <dsp:cNvPr id="0" name=""/>
        <dsp:cNvSpPr/>
      </dsp:nvSpPr>
      <dsp:spPr>
        <a:xfrm>
          <a:off x="1668507" y="42662"/>
          <a:ext cx="2047785" cy="2047785"/>
        </a:xfrm>
        <a:prstGeom prst="ellipse">
          <a:avLst/>
        </a:prstGeom>
        <a:solidFill>
          <a:schemeClr val="accent3">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i="0" kern="1200" dirty="0">
              <a:latin typeface="Avenir Black" panose="02000503020000020003" pitchFamily="2" charset="0"/>
            </a:rPr>
            <a:t>Autonomy</a:t>
          </a:r>
        </a:p>
      </dsp:txBody>
      <dsp:txXfrm>
        <a:off x="1941545" y="401024"/>
        <a:ext cx="1501709" cy="921503"/>
      </dsp:txXfrm>
    </dsp:sp>
    <dsp:sp modelId="{1F4AFDBE-72CF-4A84-9129-373CE28CC75C}">
      <dsp:nvSpPr>
        <dsp:cNvPr id="0" name=""/>
        <dsp:cNvSpPr/>
      </dsp:nvSpPr>
      <dsp:spPr>
        <a:xfrm>
          <a:off x="2407416" y="1322528"/>
          <a:ext cx="2047785" cy="2047785"/>
        </a:xfrm>
        <a:prstGeom prst="ellipse">
          <a:avLst/>
        </a:prstGeom>
        <a:solidFill>
          <a:schemeClr val="accent3">
            <a:alpha val="50000"/>
            <a:hueOff val="5625132"/>
            <a:satOff val="-8440"/>
            <a:lumOff val="-1373"/>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i="0" kern="1200" dirty="0">
              <a:latin typeface="Avenir Black" panose="02000503020000020003" pitchFamily="2" charset="0"/>
            </a:rPr>
            <a:t>Purpose</a:t>
          </a:r>
        </a:p>
      </dsp:txBody>
      <dsp:txXfrm>
        <a:off x="3033697" y="1851539"/>
        <a:ext cx="1228671" cy="1126282"/>
      </dsp:txXfrm>
    </dsp:sp>
    <dsp:sp modelId="{44201D71-9FDA-4049-A777-5BE24AA1A04F}">
      <dsp:nvSpPr>
        <dsp:cNvPr id="0" name=""/>
        <dsp:cNvSpPr/>
      </dsp:nvSpPr>
      <dsp:spPr>
        <a:xfrm>
          <a:off x="929597" y="1322528"/>
          <a:ext cx="2047785" cy="2047785"/>
        </a:xfrm>
        <a:prstGeom prst="ellipse">
          <a:avLst/>
        </a:prstGeom>
        <a:solidFill>
          <a:schemeClr val="accent3">
            <a:alpha val="50000"/>
            <a:hueOff val="11250264"/>
            <a:satOff val="-16880"/>
            <a:lumOff val="-2745"/>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b="1" i="0" kern="1200" dirty="0">
              <a:latin typeface="Avenir Black" panose="02000503020000020003" pitchFamily="2" charset="0"/>
            </a:rPr>
            <a:t>Mastery</a:t>
          </a:r>
        </a:p>
      </dsp:txBody>
      <dsp:txXfrm>
        <a:off x="1122431" y="1851539"/>
        <a:ext cx="1228671" cy="11262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E62D5-4387-F844-A462-8AEA30106879}">
      <dsp:nvSpPr>
        <dsp:cNvPr id="0" name=""/>
        <dsp:cNvSpPr/>
      </dsp:nvSpPr>
      <dsp:spPr>
        <a:xfrm>
          <a:off x="2165" y="448160"/>
          <a:ext cx="4618708" cy="2771225"/>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i="0" kern="1200" dirty="0">
              <a:latin typeface="Avenir Black" panose="02000503020000020003" pitchFamily="2" charset="0"/>
            </a:rPr>
            <a:t>Current Self</a:t>
          </a:r>
        </a:p>
      </dsp:txBody>
      <dsp:txXfrm>
        <a:off x="83331" y="529326"/>
        <a:ext cx="4456376" cy="2608893"/>
      </dsp:txXfrm>
    </dsp:sp>
    <dsp:sp modelId="{4E4E428F-BC08-FD41-848B-449D7F601F6C}">
      <dsp:nvSpPr>
        <dsp:cNvPr id="0" name=""/>
        <dsp:cNvSpPr/>
      </dsp:nvSpPr>
      <dsp:spPr>
        <a:xfrm>
          <a:off x="5082745" y="1261053"/>
          <a:ext cx="979166" cy="1145439"/>
        </a:xfrm>
        <a:prstGeom prst="rightArrow">
          <a:avLst>
            <a:gd name="adj1" fmla="val 60000"/>
            <a:gd name="adj2" fmla="val 50000"/>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66950">
            <a:lnSpc>
              <a:spcPct val="90000"/>
            </a:lnSpc>
            <a:spcBef>
              <a:spcPct val="0"/>
            </a:spcBef>
            <a:spcAft>
              <a:spcPct val="35000"/>
            </a:spcAft>
            <a:buNone/>
          </a:pPr>
          <a:endParaRPr lang="en-US" sz="5100" kern="1200"/>
        </a:p>
      </dsp:txBody>
      <dsp:txXfrm>
        <a:off x="5082745" y="1490141"/>
        <a:ext cx="685416" cy="687263"/>
      </dsp:txXfrm>
    </dsp:sp>
    <dsp:sp modelId="{126BB527-2740-D949-B9FA-F02D0AE71CAB}">
      <dsp:nvSpPr>
        <dsp:cNvPr id="0" name=""/>
        <dsp:cNvSpPr/>
      </dsp:nvSpPr>
      <dsp:spPr>
        <a:xfrm>
          <a:off x="6468357" y="448160"/>
          <a:ext cx="4618708" cy="2771225"/>
        </a:xfrm>
        <a:prstGeom prst="roundRect">
          <a:avLst>
            <a:gd name="adj" fmla="val 10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6500" b="1" i="0" kern="1200" dirty="0">
              <a:latin typeface="Avenir Black" panose="02000503020000020003" pitchFamily="2" charset="0"/>
            </a:rPr>
            <a:t>Ideal </a:t>
          </a:r>
          <a:br>
            <a:rPr lang="en-US" sz="6500" b="1" i="0" kern="1200" dirty="0">
              <a:latin typeface="Avenir Black" panose="02000503020000020003" pitchFamily="2" charset="0"/>
            </a:rPr>
          </a:br>
          <a:r>
            <a:rPr lang="en-US" sz="6500" b="1" i="0" kern="1200" dirty="0">
              <a:latin typeface="Avenir Black" panose="02000503020000020003" pitchFamily="2" charset="0"/>
            </a:rPr>
            <a:t>Self</a:t>
          </a:r>
        </a:p>
      </dsp:txBody>
      <dsp:txXfrm>
        <a:off x="6549523" y="529326"/>
        <a:ext cx="4456376" cy="260889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2" name="Rectangle 4"/>
          <p:cNvSpPr>
            <a:spLocks noGrp="1" noChangeArrowheads="1"/>
          </p:cNvSpPr>
          <p:nvPr>
            <p:ph type="ftr" sz="quarter" idx="2"/>
          </p:nvPr>
        </p:nvSpPr>
        <p:spPr bwMode="auto">
          <a:xfrm>
            <a:off x="1" y="8830312"/>
            <a:ext cx="3037146" cy="464503"/>
          </a:xfrm>
          <a:prstGeom prst="rect">
            <a:avLst/>
          </a:prstGeom>
          <a:noFill/>
          <a:ln w="9525">
            <a:noFill/>
            <a:miter lim="800000"/>
            <a:headEnd/>
            <a:tailEnd/>
          </a:ln>
          <a:effectLst/>
        </p:spPr>
        <p:txBody>
          <a:bodyPr vert="horz" wrap="square" lIns="92793" tIns="46397" rIns="92793" bIns="46397"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17413" name="Rectangle 5"/>
          <p:cNvSpPr>
            <a:spLocks noGrp="1" noChangeArrowheads="1"/>
          </p:cNvSpPr>
          <p:nvPr>
            <p:ph type="sldNum" sz="quarter" idx="3"/>
          </p:nvPr>
        </p:nvSpPr>
        <p:spPr bwMode="auto">
          <a:xfrm>
            <a:off x="3971654" y="8830312"/>
            <a:ext cx="3037146" cy="464503"/>
          </a:xfrm>
          <a:prstGeom prst="rect">
            <a:avLst/>
          </a:prstGeom>
          <a:noFill/>
          <a:ln w="9525">
            <a:noFill/>
            <a:miter lim="800000"/>
            <a:headEnd/>
            <a:tailEnd/>
          </a:ln>
          <a:effectLst/>
        </p:spPr>
        <p:txBody>
          <a:bodyPr vert="horz" wrap="square" lIns="92793" tIns="46397" rIns="92793" bIns="46397" numCol="1" anchor="b" anchorCtr="0" compatLnSpc="1">
            <a:prstTxWarp prst="textNoShape">
              <a:avLst/>
            </a:prstTxWarp>
          </a:bodyPr>
          <a:lstStyle>
            <a:lvl1pPr algn="r">
              <a:defRPr sz="1200">
                <a:latin typeface="Arial" charset="0"/>
                <a:ea typeface="+mn-ea"/>
                <a:cs typeface="+mn-cs"/>
              </a:defRPr>
            </a:lvl1pPr>
          </a:lstStyle>
          <a:p>
            <a:pPr>
              <a:defRPr/>
            </a:pPr>
            <a:fld id="{25E7A9BF-E408-4B13-B9C8-B4C5E60CE4E5}" type="slidenum">
              <a:rPr lang="en-US"/>
              <a:pPr>
                <a:defRPr/>
              </a:pPr>
              <a:t>‹#›</a:t>
            </a:fld>
            <a:endParaRPr lang="en-US"/>
          </a:p>
        </p:txBody>
      </p:sp>
    </p:spTree>
    <p:extLst>
      <p:ext uri="{BB962C8B-B14F-4D97-AF65-F5344CB8AC3E}">
        <p14:creationId xmlns:p14="http://schemas.microsoft.com/office/powerpoint/2010/main" val="4179586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1" y="0"/>
            <a:ext cx="3037146" cy="464503"/>
          </a:xfrm>
          <a:prstGeom prst="rect">
            <a:avLst/>
          </a:prstGeom>
          <a:noFill/>
          <a:ln w="9525">
            <a:noFill/>
            <a:miter lim="800000"/>
            <a:headEnd/>
            <a:tailEnd/>
          </a:ln>
          <a:effectLst/>
        </p:spPr>
        <p:txBody>
          <a:bodyPr vert="horz" wrap="square" lIns="92793" tIns="46397" rIns="92793" bIns="46397"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21507" name="Rectangle 3"/>
          <p:cNvSpPr>
            <a:spLocks noGrp="1" noChangeArrowheads="1"/>
          </p:cNvSpPr>
          <p:nvPr>
            <p:ph type="dt" idx="1"/>
          </p:nvPr>
        </p:nvSpPr>
        <p:spPr bwMode="auto">
          <a:xfrm>
            <a:off x="3971654" y="0"/>
            <a:ext cx="3037146" cy="464503"/>
          </a:xfrm>
          <a:prstGeom prst="rect">
            <a:avLst/>
          </a:prstGeom>
          <a:noFill/>
          <a:ln w="9525">
            <a:noFill/>
            <a:miter lim="800000"/>
            <a:headEnd/>
            <a:tailEnd/>
          </a:ln>
          <a:effectLst/>
        </p:spPr>
        <p:txBody>
          <a:bodyPr vert="horz" wrap="square" lIns="92793" tIns="46397" rIns="92793" bIns="46397"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404813" y="695325"/>
            <a:ext cx="6200775" cy="3487738"/>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700880" y="4415156"/>
            <a:ext cx="5608640" cy="4183697"/>
          </a:xfrm>
          <a:prstGeom prst="rect">
            <a:avLst/>
          </a:prstGeom>
          <a:noFill/>
          <a:ln w="9525">
            <a:noFill/>
            <a:miter lim="800000"/>
            <a:headEnd/>
            <a:tailEnd/>
          </a:ln>
          <a:effectLst/>
        </p:spPr>
        <p:txBody>
          <a:bodyPr vert="horz" wrap="square" lIns="92793" tIns="46397" rIns="92793" bIns="463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510" name="Rectangle 6"/>
          <p:cNvSpPr>
            <a:spLocks noGrp="1" noChangeArrowheads="1"/>
          </p:cNvSpPr>
          <p:nvPr>
            <p:ph type="ftr" sz="quarter" idx="4"/>
          </p:nvPr>
        </p:nvSpPr>
        <p:spPr bwMode="auto">
          <a:xfrm>
            <a:off x="1" y="8830312"/>
            <a:ext cx="3037146" cy="464503"/>
          </a:xfrm>
          <a:prstGeom prst="rect">
            <a:avLst/>
          </a:prstGeom>
          <a:noFill/>
          <a:ln w="9525">
            <a:noFill/>
            <a:miter lim="800000"/>
            <a:headEnd/>
            <a:tailEnd/>
          </a:ln>
          <a:effectLst/>
        </p:spPr>
        <p:txBody>
          <a:bodyPr vert="horz" wrap="square" lIns="92793" tIns="46397" rIns="92793" bIns="46397"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21511" name="Rectangle 7"/>
          <p:cNvSpPr>
            <a:spLocks noGrp="1" noChangeArrowheads="1"/>
          </p:cNvSpPr>
          <p:nvPr>
            <p:ph type="sldNum" sz="quarter" idx="5"/>
          </p:nvPr>
        </p:nvSpPr>
        <p:spPr bwMode="auto">
          <a:xfrm>
            <a:off x="3971654" y="8830312"/>
            <a:ext cx="3037146" cy="464503"/>
          </a:xfrm>
          <a:prstGeom prst="rect">
            <a:avLst/>
          </a:prstGeom>
          <a:noFill/>
          <a:ln w="9525">
            <a:noFill/>
            <a:miter lim="800000"/>
            <a:headEnd/>
            <a:tailEnd/>
          </a:ln>
          <a:effectLst/>
        </p:spPr>
        <p:txBody>
          <a:bodyPr vert="horz" wrap="square" lIns="92793" tIns="46397" rIns="92793" bIns="46397" numCol="1" anchor="b" anchorCtr="0" compatLnSpc="1">
            <a:prstTxWarp prst="textNoShape">
              <a:avLst/>
            </a:prstTxWarp>
          </a:bodyPr>
          <a:lstStyle>
            <a:lvl1pPr algn="r">
              <a:defRPr sz="1200">
                <a:latin typeface="Arial" charset="0"/>
                <a:ea typeface="+mn-ea"/>
                <a:cs typeface="+mn-cs"/>
              </a:defRPr>
            </a:lvl1pPr>
          </a:lstStyle>
          <a:p>
            <a:pPr>
              <a:defRPr/>
            </a:pPr>
            <a:fld id="{E1C1A4C1-DC07-4C1C-B494-DB814687CB4B}" type="slidenum">
              <a:rPr lang="en-US"/>
              <a:pPr>
                <a:defRPr/>
              </a:pPr>
              <a:t>‹#›</a:t>
            </a:fld>
            <a:endParaRPr lang="en-US"/>
          </a:p>
        </p:txBody>
      </p:sp>
    </p:spTree>
    <p:extLst>
      <p:ext uri="{BB962C8B-B14F-4D97-AF65-F5344CB8AC3E}">
        <p14:creationId xmlns:p14="http://schemas.microsoft.com/office/powerpoint/2010/main" val="19898718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23" charset="-128"/>
        <a:cs typeface="ＭＳ Ｐゴシック" pitchFamily="-123"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23"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23"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23"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23"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google.com/search?q=87%25+of+jobs+filled+through+networking&amp;rlz=1C5CHFA_enUS808&amp;oq=87%25+of+jobs+filled+through+networking&amp;aqs=chrome..69i57j0l5.3874j0j4&amp;sourceid=chrome&amp;ie=UTF-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xfrm>
            <a:off x="404813" y="695325"/>
            <a:ext cx="6200775" cy="3487738"/>
          </a:xfrm>
          <a:solidFill>
            <a:srgbClr val="FFFFFF"/>
          </a:solidFill>
          <a:ln/>
        </p:spPr>
      </p:sp>
      <p:sp>
        <p:nvSpPr>
          <p:cNvPr id="18434" name="Notes Placeholder 2"/>
          <p:cNvSpPr>
            <a:spLocks noGrp="1"/>
          </p:cNvSpPr>
          <p:nvPr>
            <p:ph type="body" idx="1"/>
          </p:nvPr>
        </p:nvSpPr>
        <p:spPr>
          <a:noFill/>
          <a:ln>
            <a:solidFill>
              <a:srgbClr val="000000"/>
            </a:solidFill>
          </a:ln>
        </p:spPr>
        <p:txBody>
          <a:bodyPr/>
          <a:lstStyle/>
          <a:p>
            <a:pPr marL="0" indent="0">
              <a:buNone/>
            </a:pPr>
            <a:r>
              <a:rPr lang="en-CA" sz="1200" b="0" i="0" u="none" strike="noStrike" kern="1200" dirty="0">
                <a:solidFill>
                  <a:schemeClr val="tx1"/>
                </a:solidFill>
                <a:effectLst/>
                <a:latin typeface="Arial" charset="0"/>
                <a:ea typeface="ＭＳ Ｐゴシック" pitchFamily="-123" charset="-128"/>
                <a:cs typeface="ＭＳ Ｐゴシック" pitchFamily="-123" charset="-128"/>
              </a:rPr>
              <a:t>Workshop</a:t>
            </a:r>
            <a:br>
              <a:rPr lang="en-CA" dirty="0"/>
            </a:br>
            <a:r>
              <a:rPr lang="en-CA" sz="1200" b="0" i="0" u="none" strike="noStrike" kern="1200" dirty="0">
                <a:solidFill>
                  <a:schemeClr val="tx1"/>
                </a:solidFill>
                <a:effectLst/>
                <a:latin typeface="Arial" charset="0"/>
                <a:ea typeface="ＭＳ Ｐゴシック" pitchFamily="-123" charset="-128"/>
                <a:cs typeface="ＭＳ Ｐゴシック" pitchFamily="-123" charset="-128"/>
              </a:rPr>
              <a:t>Thursday May 30</a:t>
            </a:r>
            <a:br>
              <a:rPr lang="en-CA" dirty="0"/>
            </a:br>
            <a:r>
              <a:rPr lang="en-CA" sz="1200" b="0" i="0" u="none" strike="noStrike" kern="1200" dirty="0">
                <a:solidFill>
                  <a:schemeClr val="tx1"/>
                </a:solidFill>
                <a:effectLst/>
                <a:latin typeface="Arial" charset="0"/>
                <a:ea typeface="ＭＳ Ｐゴシック" pitchFamily="-123" charset="-128"/>
                <a:cs typeface="ＭＳ Ｐゴシック" pitchFamily="-123" charset="-128"/>
              </a:rPr>
              <a:t>8:30am - 4:30pm</a:t>
            </a:r>
          </a:p>
          <a:p>
            <a:pPr marL="0" indent="0">
              <a:buNone/>
            </a:pPr>
            <a:endParaRPr lang="en-CA" sz="1200" b="0" i="0" u="none" strike="noStrike" kern="1200" dirty="0">
              <a:solidFill>
                <a:schemeClr val="tx1"/>
              </a:solidFill>
              <a:effectLst/>
              <a:latin typeface="Arial" charset="0"/>
              <a:ea typeface="ＭＳ Ｐゴシック" pitchFamily="-123" charset="-128"/>
            </a:endParaRPr>
          </a:p>
          <a:p>
            <a:r>
              <a:rPr lang="en-CA" sz="1200" b="0" i="0" u="none" strike="noStrike" kern="1200" dirty="0">
                <a:solidFill>
                  <a:schemeClr val="tx1"/>
                </a:solidFill>
                <a:effectLst/>
                <a:latin typeface="Arial" charset="0"/>
                <a:ea typeface="ＭＳ Ｐゴシック" pitchFamily="-123" charset="-128"/>
                <a:cs typeface="ＭＳ Ｐゴシック" pitchFamily="-123" charset="-128"/>
              </a:rPr>
              <a:t>Stop missing out on opportunities to work on better projects or teams, get promoted, or spend more time doing what you love. In this session, we'll help you stand out in a crowd and exploit your uniqueness to improve your opportunities and quality of life at work. We will examine seven patterns and approaches to transform you from a solid task contributor to a recognized solution leader. Learn how to: * Expand your toolbox to deliver new value to your teams * Model desired behaviours and techniques in your target position * Build your professional brand through social platforms and proactive networking</a:t>
            </a:r>
          </a:p>
          <a:p>
            <a:r>
              <a:rPr lang="en-CA" sz="1200" b="1" i="0" u="none" strike="noStrike" kern="1200" dirty="0">
                <a:solidFill>
                  <a:schemeClr val="tx1"/>
                </a:solidFill>
                <a:effectLst/>
                <a:latin typeface="Arial" charset="0"/>
                <a:ea typeface="ＭＳ Ｐゴシック" pitchFamily="-123" charset="-128"/>
                <a:cs typeface="ＭＳ Ｐゴシック" pitchFamily="-123" charset="-128"/>
              </a:rPr>
              <a:t>Learning Objectives</a:t>
            </a:r>
          </a:p>
          <a:p>
            <a:r>
              <a:rPr lang="en-CA" sz="1200" b="0" i="0" u="none" strike="noStrike" kern="1200" dirty="0">
                <a:solidFill>
                  <a:schemeClr val="tx1"/>
                </a:solidFill>
                <a:effectLst/>
                <a:latin typeface="Arial" charset="0"/>
                <a:ea typeface="ＭＳ Ｐゴシック" pitchFamily="-123" charset="-128"/>
                <a:cs typeface="ＭＳ Ｐゴシック" pitchFamily="-123" charset="-128"/>
              </a:rPr>
              <a:t>Expand your toolbox to deliver new value to your teams</a:t>
            </a:r>
          </a:p>
          <a:p>
            <a:r>
              <a:rPr lang="en-CA" sz="1200" b="0" i="0" u="none" strike="noStrike" kern="1200" dirty="0">
                <a:solidFill>
                  <a:schemeClr val="tx1"/>
                </a:solidFill>
                <a:effectLst/>
                <a:latin typeface="Arial" charset="0"/>
                <a:ea typeface="ＭＳ Ｐゴシック" pitchFamily="-123" charset="-128"/>
                <a:cs typeface="ＭＳ Ｐゴシック" pitchFamily="-123" charset="-128"/>
              </a:rPr>
              <a:t>Model desired behaviours and techniques in your target position</a:t>
            </a:r>
          </a:p>
          <a:p>
            <a:r>
              <a:rPr lang="en-CA" sz="1200" b="0" i="0" u="none" strike="noStrike" kern="1200" dirty="0">
                <a:solidFill>
                  <a:schemeClr val="tx1"/>
                </a:solidFill>
                <a:effectLst/>
                <a:latin typeface="Arial" charset="0"/>
                <a:ea typeface="ＭＳ Ｐゴシック" pitchFamily="-123" charset="-128"/>
                <a:cs typeface="ＭＳ Ｐゴシック" pitchFamily="-123" charset="-128"/>
              </a:rPr>
              <a:t>Build your professional brand through social platforms and proactive networking</a:t>
            </a:r>
          </a:p>
          <a:p>
            <a:pPr marL="0" indent="0">
              <a:buNone/>
            </a:pPr>
            <a:br>
              <a:rPr lang="en-CA" dirty="0"/>
            </a:br>
            <a:endParaRPr lang="en-CA" sz="1200" b="1" i="0" kern="1200" dirty="0">
              <a:solidFill>
                <a:schemeClr val="tx1"/>
              </a:solidFill>
              <a:effectLst/>
              <a:latin typeface="Arial" charset="0"/>
              <a:ea typeface="ＭＳ Ｐゴシック" pitchFamily="-123" charset="-128"/>
              <a:cs typeface="ＭＳ Ｐゴシック" pitchFamily="-123" charset="-128"/>
            </a:endParaRPr>
          </a:p>
        </p:txBody>
      </p:sp>
      <p:sp>
        <p:nvSpPr>
          <p:cNvPr id="18435" name="Slide Number Placeholder 3"/>
          <p:cNvSpPr txBox="1">
            <a:spLocks noGrp="1"/>
          </p:cNvSpPr>
          <p:nvPr/>
        </p:nvSpPr>
        <p:spPr bwMode="auto">
          <a:xfrm>
            <a:off x="3971654" y="8830312"/>
            <a:ext cx="3037146" cy="464503"/>
          </a:xfrm>
          <a:prstGeom prst="rect">
            <a:avLst/>
          </a:prstGeom>
          <a:noFill/>
          <a:ln w="9525">
            <a:noFill/>
            <a:miter lim="800000"/>
            <a:headEnd/>
            <a:tailEnd/>
          </a:ln>
        </p:spPr>
        <p:txBody>
          <a:bodyPr lIns="92793" tIns="46397" rIns="92793" bIns="46397" anchor="b">
            <a:prstTxWarp prst="textNoShape">
              <a:avLst/>
            </a:prstTxWarp>
          </a:bodyPr>
          <a:lstStyle/>
          <a:p>
            <a:pPr algn="r"/>
            <a:fld id="{93D63463-51CC-4125-B221-209387661521}" type="slidenum">
              <a:rPr lang="en-US" sz="1200"/>
              <a:pPr algn="r"/>
              <a:t>1</a:t>
            </a:fld>
            <a:endParaRPr lang="en-US" sz="1200"/>
          </a:p>
        </p:txBody>
      </p:sp>
    </p:spTree>
    <p:extLst>
      <p:ext uri="{BB962C8B-B14F-4D97-AF65-F5344CB8AC3E}">
        <p14:creationId xmlns:p14="http://schemas.microsoft.com/office/powerpoint/2010/main" val="280906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728663" y="1168400"/>
            <a:ext cx="5608637" cy="31559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706639" y="4500792"/>
            <a:ext cx="5653004" cy="3682610"/>
          </a:xfrm>
          <a:prstGeom prst="rect">
            <a:avLst/>
          </a:prstGeom>
        </p:spPr>
        <p:txBody>
          <a:bodyPr lIns="92047" tIns="92047" rIns="92047" bIns="92047" anchor="t" anchorCtr="0">
            <a:noAutofit/>
          </a:bodyPr>
          <a:lstStyle/>
          <a:p>
            <a:pPr marL="230154" indent="-121470">
              <a:lnSpc>
                <a:spcPct val="90000"/>
              </a:lnSpc>
              <a:spcBef>
                <a:spcPts val="1007"/>
              </a:spcBef>
              <a:buClr>
                <a:schemeClr val="dk1"/>
              </a:buClr>
              <a:buSzPct val="110000"/>
            </a:pPr>
            <a:r>
              <a:rPr lang="en-US" sz="1000" dirty="0"/>
              <a:t>Empower the Team</a:t>
            </a:r>
          </a:p>
          <a:p>
            <a:pPr marL="460309" indent="-294086">
              <a:lnSpc>
                <a:spcPct val="90000"/>
              </a:lnSpc>
              <a:spcBef>
                <a:spcPts val="1007"/>
              </a:spcBef>
              <a:buClr>
                <a:schemeClr val="dk1"/>
              </a:buClr>
              <a:buSzPct val="100000"/>
              <a:buChar char="•"/>
            </a:pPr>
            <a:r>
              <a:rPr lang="en-US" sz="1000" dirty="0"/>
              <a:t>Collaboration: “What did ___ think?” Promoting collaboration rather than hierarchy.</a:t>
            </a:r>
          </a:p>
          <a:p>
            <a:pPr marL="460309" indent="-294086">
              <a:lnSpc>
                <a:spcPct val="90000"/>
              </a:lnSpc>
              <a:spcBef>
                <a:spcPts val="1007"/>
              </a:spcBef>
              <a:buClr>
                <a:schemeClr val="dk1"/>
              </a:buClr>
              <a:buSzPct val="100000"/>
              <a:buChar char="•"/>
            </a:pPr>
            <a:r>
              <a:rPr lang="en-US" sz="1000" dirty="0"/>
              <a:t>Accountability: Help teams understand the impact and cost of missed milestones, don’t blame and shame.</a:t>
            </a:r>
          </a:p>
          <a:p>
            <a:pPr marL="460309" indent="-294086">
              <a:lnSpc>
                <a:spcPct val="90000"/>
              </a:lnSpc>
              <a:spcBef>
                <a:spcPts val="1007"/>
              </a:spcBef>
              <a:buClr>
                <a:schemeClr val="dk1"/>
              </a:buClr>
              <a:buSzPct val="100000"/>
              <a:buChar char="•"/>
            </a:pPr>
            <a:r>
              <a:rPr lang="en-US" sz="1000" dirty="0"/>
              <a:t>Trust: Team decisions: Example: “3 options and your recommendation”. </a:t>
            </a:r>
          </a:p>
          <a:p>
            <a:pPr marL="230154" indent="-51145">
              <a:lnSpc>
                <a:spcPct val="90000"/>
              </a:lnSpc>
              <a:spcBef>
                <a:spcPts val="1007"/>
              </a:spcBef>
            </a:pPr>
            <a:endParaRPr lang="en-US" sz="1000" dirty="0"/>
          </a:p>
          <a:p>
            <a:pPr marL="230154" indent="-51145">
              <a:lnSpc>
                <a:spcPct val="90000"/>
              </a:lnSpc>
              <a:spcBef>
                <a:spcPts val="1007"/>
              </a:spcBef>
            </a:pPr>
            <a:r>
              <a:rPr lang="en-US" sz="1000" dirty="0"/>
              <a:t>Support the Team:</a:t>
            </a:r>
          </a:p>
          <a:p>
            <a:pPr marL="460309" indent="-294086">
              <a:lnSpc>
                <a:spcPct val="90000"/>
              </a:lnSpc>
              <a:spcBef>
                <a:spcPts val="1007"/>
              </a:spcBef>
              <a:buClr>
                <a:schemeClr val="dk1"/>
              </a:buClr>
              <a:buSzPct val="100000"/>
              <a:buChar char="•"/>
            </a:pPr>
            <a:r>
              <a:rPr lang="en-US" sz="1000" dirty="0"/>
              <a:t>Clear obstacles: Example of finding governance gate champions</a:t>
            </a:r>
          </a:p>
          <a:p>
            <a:pPr marL="460309" indent="-294086">
              <a:lnSpc>
                <a:spcPct val="90000"/>
              </a:lnSpc>
              <a:spcBef>
                <a:spcPts val="1007"/>
              </a:spcBef>
              <a:buClr>
                <a:schemeClr val="dk1"/>
              </a:buClr>
              <a:buSzPct val="100000"/>
              <a:buChar char="•"/>
            </a:pPr>
            <a:r>
              <a:rPr lang="en-US" sz="1000" dirty="0"/>
              <a:t>Secure resources: Spare laptop example</a:t>
            </a:r>
          </a:p>
          <a:p>
            <a:pPr marL="460309" indent="-294086">
              <a:lnSpc>
                <a:spcPct val="90000"/>
              </a:lnSpc>
              <a:spcBef>
                <a:spcPts val="1007"/>
              </a:spcBef>
              <a:buClr>
                <a:schemeClr val="dk1"/>
              </a:buClr>
              <a:buSzPct val="100000"/>
              <a:buChar char="•"/>
            </a:pPr>
            <a:r>
              <a:rPr lang="en-US" sz="1000" dirty="0"/>
              <a:t>Free the team from outside interference: Setup anti-aircraft guns against “helicopter managers”</a:t>
            </a:r>
          </a:p>
          <a:p>
            <a:pPr marL="460309" indent="-294086">
              <a:lnSpc>
                <a:spcPct val="90000"/>
              </a:lnSpc>
              <a:spcBef>
                <a:spcPts val="1007"/>
              </a:spcBef>
              <a:buClr>
                <a:schemeClr val="dk1"/>
              </a:buClr>
              <a:buSzPct val="100000"/>
              <a:buChar char="•"/>
            </a:pPr>
            <a:endParaRPr lang="en-US" sz="1000" dirty="0"/>
          </a:p>
          <a:p>
            <a:pPr marL="166223" marR="0" lvl="0" indent="0" algn="l" defTabSz="914400" rtl="0" eaLnBrk="1" fontAlgn="base" latinLnBrk="0" hangingPunct="1">
              <a:lnSpc>
                <a:spcPct val="90000"/>
              </a:lnSpc>
              <a:spcBef>
                <a:spcPts val="1007"/>
              </a:spcBef>
              <a:spcAft>
                <a:spcPct val="0"/>
              </a:spcAft>
              <a:buClr>
                <a:schemeClr val="dk1"/>
              </a:buClr>
              <a:buSzPct val="100000"/>
              <a:buFontTx/>
              <a:buNone/>
              <a:tabLst/>
              <a:defRPr/>
            </a:pPr>
            <a:r>
              <a:rPr lang="en-US" sz="1000" dirty="0"/>
              <a:t>Listen: </a:t>
            </a:r>
          </a:p>
          <a:p>
            <a:pPr marL="460309" marR="0" lvl="0" indent="-294086" algn="l" defTabSz="914400" rtl="0" eaLnBrk="1" fontAlgn="base" latinLnBrk="0" hangingPunct="1">
              <a:lnSpc>
                <a:spcPct val="90000"/>
              </a:lnSpc>
              <a:spcBef>
                <a:spcPts val="1007"/>
              </a:spcBef>
              <a:spcAft>
                <a:spcPct val="0"/>
              </a:spcAft>
              <a:buClr>
                <a:schemeClr val="dk1"/>
              </a:buClr>
              <a:buSzPct val="100000"/>
              <a:buFontTx/>
              <a:buChar char="•"/>
              <a:tabLst/>
              <a:defRPr/>
            </a:pPr>
            <a:r>
              <a:rPr lang="en-US" sz="1000" dirty="0"/>
              <a:t>Example of meeting where PM gives out info.  </a:t>
            </a:r>
          </a:p>
          <a:p>
            <a:pPr marL="460309" marR="0" lvl="0" indent="-294086" algn="l" defTabSz="914400" rtl="0" eaLnBrk="1" fontAlgn="base" latinLnBrk="0" hangingPunct="1">
              <a:lnSpc>
                <a:spcPct val="90000"/>
              </a:lnSpc>
              <a:spcBef>
                <a:spcPts val="1007"/>
              </a:spcBef>
              <a:spcAft>
                <a:spcPct val="0"/>
              </a:spcAft>
              <a:buClr>
                <a:schemeClr val="dk1"/>
              </a:buClr>
              <a:buSzPct val="100000"/>
              <a:buFontTx/>
              <a:buChar char="•"/>
              <a:tabLst/>
              <a:defRPr/>
            </a:pPr>
            <a:r>
              <a:rPr lang="en-US" sz="1000" dirty="0"/>
              <a:t>Change to actionable meetings: </a:t>
            </a:r>
            <a:br>
              <a:rPr lang="en-US" sz="1000" dirty="0"/>
            </a:br>
            <a:r>
              <a:rPr lang="en-US" sz="1000" dirty="0"/>
              <a:t>1. On track/Ready for handoff, </a:t>
            </a:r>
            <a:br>
              <a:rPr lang="en-US" sz="1000" dirty="0"/>
            </a:br>
            <a:r>
              <a:rPr lang="en-US" sz="1000" dirty="0"/>
              <a:t>2. Waiting on? </a:t>
            </a:r>
            <a:br>
              <a:rPr lang="en-US" sz="1000" dirty="0"/>
            </a:br>
            <a:r>
              <a:rPr lang="en-US" sz="1000" dirty="0"/>
              <a:t>3. Issue: who needs to take offline</a:t>
            </a:r>
          </a:p>
          <a:p>
            <a:pPr marL="460309" indent="-294086">
              <a:lnSpc>
                <a:spcPct val="90000"/>
              </a:lnSpc>
              <a:spcBef>
                <a:spcPts val="1007"/>
              </a:spcBef>
              <a:buClr>
                <a:schemeClr val="dk1"/>
              </a:buClr>
              <a:buSzPct val="100000"/>
              <a:buChar char="•"/>
            </a:pPr>
            <a:endParaRPr lang="en-US" sz="1000" dirty="0"/>
          </a:p>
        </p:txBody>
      </p:sp>
      <p:sp>
        <p:nvSpPr>
          <p:cNvPr id="331" name="Shape 331"/>
          <p:cNvSpPr txBox="1">
            <a:spLocks noGrp="1"/>
          </p:cNvSpPr>
          <p:nvPr>
            <p:ph type="sldNum" idx="12"/>
          </p:nvPr>
        </p:nvSpPr>
        <p:spPr>
          <a:xfrm>
            <a:off x="4002661" y="8883059"/>
            <a:ext cx="3062069" cy="469305"/>
          </a:xfrm>
          <a:prstGeom prst="rect">
            <a:avLst/>
          </a:prstGeom>
        </p:spPr>
        <p:txBody>
          <a:bodyPr lIns="93809" tIns="46892" rIns="93809" bIns="46892" anchor="b" anchorCtr="0">
            <a:noAutofit/>
          </a:bodyPr>
          <a:lstStyle/>
          <a:p>
            <a:pPr>
              <a:spcBef>
                <a:spcPts val="0"/>
              </a:spcBef>
            </a:pPr>
            <a:fld id="{00000000-1234-1234-1234-123412341234}" type="slidenum">
              <a:rPr lang="en-US"/>
              <a:pPr>
                <a:spcBef>
                  <a:spcPts val="0"/>
                </a:spcBef>
              </a:pPr>
              <a:t>11</a:t>
            </a:fld>
            <a:endParaRPr lang="en-US"/>
          </a:p>
        </p:txBody>
      </p:sp>
    </p:spTree>
    <p:extLst>
      <p:ext uri="{BB962C8B-B14F-4D97-AF65-F5344CB8AC3E}">
        <p14:creationId xmlns:p14="http://schemas.microsoft.com/office/powerpoint/2010/main" val="1505562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goals on a sticky sheet and other items on parking lot if we won’t be addressing them in the workshop.</a:t>
            </a:r>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13</a:t>
            </a:fld>
            <a:endParaRPr lang="en-US"/>
          </a:p>
        </p:txBody>
      </p:sp>
    </p:spTree>
    <p:extLst>
      <p:ext uri="{BB962C8B-B14F-4D97-AF65-F5344CB8AC3E}">
        <p14:creationId xmlns:p14="http://schemas.microsoft.com/office/powerpoint/2010/main" val="3372231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5325"/>
            <a:ext cx="6200775" cy="3487738"/>
          </a:xfrm>
        </p:spPr>
      </p:sp>
      <p:sp>
        <p:nvSpPr>
          <p:cNvPr id="3" name="Notes Placeholder 2"/>
          <p:cNvSpPr>
            <a:spLocks noGrp="1"/>
          </p:cNvSpPr>
          <p:nvPr>
            <p:ph type="body" idx="1"/>
          </p:nvPr>
        </p:nvSpPr>
        <p:spPr/>
        <p:txBody>
          <a:bodyPr>
            <a:normAutofit fontScale="925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Social Media is it’s effectively leveled the corporate playing field</a:t>
            </a:r>
            <a:r>
              <a:rPr lang="en-US" baseline="0" dirty="0"/>
              <a:t> when it comes to marketing and advertising.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Think about it for a moment. What’s the first thing you do when you are researching a a person or a brand online?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You likely Google them, right? In fact, there’s a statistic that 94% of the time people Google before they pick up the phone.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How many of you have ever Googled your name?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Have you ever been surprised to see some of your history like your old </a:t>
            </a:r>
            <a:r>
              <a:rPr lang="en-US" baseline="0" dirty="0" err="1"/>
              <a:t>MySpace</a:t>
            </a:r>
            <a:r>
              <a:rPr lang="en-US" baseline="0" dirty="0"/>
              <a:t> page, or posts about your past that you thought were gone forever?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What goes on the Internet, stays on the internet.</a:t>
            </a:r>
          </a:p>
          <a:p>
            <a:endParaRPr lang="en-US" sz="1200" dirty="0"/>
          </a:p>
          <a:p>
            <a:r>
              <a:rPr lang="en-US" sz="1200" dirty="0"/>
              <a:t>As founder of Amazon </a:t>
            </a:r>
            <a:r>
              <a:rPr lang="mr-IN" sz="1200" dirty="0"/>
              <a:t>–</a:t>
            </a:r>
            <a:r>
              <a:rPr lang="en-US" sz="1200" dirty="0"/>
              <a:t> Jeff Bezos said “Your personal brand is what</a:t>
            </a:r>
            <a:r>
              <a:rPr lang="en-US" sz="1200" baseline="0" dirty="0"/>
              <a:t> people say about you when you leave the room”.</a:t>
            </a:r>
          </a:p>
          <a:p>
            <a:endParaRPr lang="en-US" sz="1200" baseline="0" dirty="0"/>
          </a:p>
          <a:p>
            <a:r>
              <a:rPr lang="en-US" sz="1200" baseline="0" dirty="0"/>
              <a:t>So it’s a little bit about how you position yourself. It’s also how your clients and prospects PERCEIVE you.</a:t>
            </a:r>
            <a:endParaRPr lang="en-US" sz="1200" dirty="0"/>
          </a:p>
          <a:p>
            <a:endParaRPr lang="en-US" sz="1200" dirty="0"/>
          </a:p>
          <a:p>
            <a:r>
              <a:rPr lang="en-US" sz="1200" dirty="0"/>
              <a:t>You are a brand.</a:t>
            </a:r>
          </a:p>
          <a:p>
            <a:r>
              <a:rPr lang="en-US" sz="1200" dirty="0"/>
              <a:t>We are all our own media companies. We can use LinkedIn, YouTube,</a:t>
            </a:r>
            <a:r>
              <a:rPr lang="en-US" sz="1200" baseline="0" dirty="0"/>
              <a:t> blogging and more to create a presence and build thought leadership. </a:t>
            </a:r>
          </a:p>
          <a:p>
            <a:r>
              <a:rPr lang="en-US" sz="1200" baseline="0" dirty="0"/>
              <a:t>You no longer have to depend upon traditional media to get your message heard.</a:t>
            </a:r>
          </a:p>
          <a:p>
            <a:endParaRPr lang="en-US" sz="1200" dirty="0"/>
          </a:p>
          <a:p>
            <a:endParaRPr lang="en-US" sz="1200" baseline="0" dirty="0"/>
          </a:p>
        </p:txBody>
      </p:sp>
      <p:sp>
        <p:nvSpPr>
          <p:cNvPr id="4" name="Slide Number Placeholder 3"/>
          <p:cNvSpPr>
            <a:spLocks noGrp="1"/>
          </p:cNvSpPr>
          <p:nvPr>
            <p:ph type="sldNum" sz="quarter" idx="10"/>
          </p:nvPr>
        </p:nvSpPr>
        <p:spPr/>
        <p:txBody>
          <a:bodyPr/>
          <a:lstStyle/>
          <a:p>
            <a:pPr>
              <a:defRPr/>
            </a:pPr>
            <a:fld id="{E1C1A4C1-DC07-4C1C-B494-DB814687CB4B}" type="slidenum">
              <a:rPr lang="en-US" smtClean="0"/>
              <a:pPr>
                <a:defRPr/>
              </a:pPr>
              <a:t>15</a:t>
            </a:fld>
            <a:endParaRPr lang="en-US"/>
          </a:p>
        </p:txBody>
      </p:sp>
    </p:spTree>
    <p:extLst>
      <p:ext uri="{BB962C8B-B14F-4D97-AF65-F5344CB8AC3E}">
        <p14:creationId xmlns:p14="http://schemas.microsoft.com/office/powerpoint/2010/main" val="334392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5325"/>
            <a:ext cx="6200775" cy="3487738"/>
          </a:xfrm>
        </p:spPr>
      </p:sp>
      <p:sp>
        <p:nvSpPr>
          <p:cNvPr id="3" name="Notes Placeholder 2"/>
          <p:cNvSpPr>
            <a:spLocks noGrp="1"/>
          </p:cNvSpPr>
          <p:nvPr>
            <p:ph type="body" idx="1"/>
          </p:nvPr>
        </p:nvSpPr>
        <p:spPr/>
        <p:txBody>
          <a:bodyPr/>
          <a:lstStyle/>
          <a:p>
            <a:r>
              <a:rPr lang="en-US" baseline="0" dirty="0"/>
              <a:t>For now, I want you to think about your unique VALUE and fill-in-the-blanks.</a:t>
            </a:r>
          </a:p>
          <a:p>
            <a:r>
              <a:rPr lang="en-US" baseline="0" dirty="0"/>
              <a:t>This is a basic framework to help you get started.</a:t>
            </a:r>
          </a:p>
          <a:p>
            <a:r>
              <a:rPr lang="en-US" baseline="0" dirty="0"/>
              <a:t>We are going to be diving deep in each of these areas over the next modules but for now I just want you to capture a snapshot of who you are, what you do and who you help.</a:t>
            </a:r>
          </a:p>
          <a:p>
            <a:endParaRPr lang="en-US" baseline="0" dirty="0"/>
          </a:p>
          <a:p>
            <a:pPr marL="0" indent="0">
              <a:buNone/>
            </a:pPr>
            <a:r>
              <a:rPr lang="en-US" sz="1200" dirty="0"/>
              <a:t>I am a ___________________________ (your role)</a:t>
            </a:r>
          </a:p>
          <a:p>
            <a:pPr marL="0" indent="0">
              <a:buNone/>
            </a:pPr>
            <a:r>
              <a:rPr lang="en-US" sz="1200" dirty="0"/>
              <a:t>who helps ________________ (target audience)</a:t>
            </a:r>
          </a:p>
          <a:p>
            <a:pPr marL="0" indent="0">
              <a:buNone/>
            </a:pPr>
            <a:r>
              <a:rPr lang="en-US" sz="1200" dirty="0"/>
              <a:t>deliver ______________________________ (results) </a:t>
            </a:r>
          </a:p>
          <a:p>
            <a:pPr marL="0" indent="0">
              <a:buNone/>
            </a:pPr>
            <a:r>
              <a:rPr lang="en-US" sz="1200" dirty="0"/>
              <a:t>so they can ________________________ (benefit)</a:t>
            </a:r>
          </a:p>
          <a:p>
            <a:pPr marL="0" indent="0">
              <a:buNone/>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E1C1A4C1-DC07-4C1C-B494-DB814687CB4B}" type="slidenum">
              <a:rPr lang="en-US" smtClean="0"/>
              <a:pPr>
                <a:defRPr/>
              </a:pPr>
              <a:t>16</a:t>
            </a:fld>
            <a:endParaRPr lang="en-US" dirty="0"/>
          </a:p>
        </p:txBody>
      </p:sp>
    </p:spTree>
    <p:extLst>
      <p:ext uri="{BB962C8B-B14F-4D97-AF65-F5344CB8AC3E}">
        <p14:creationId xmlns:p14="http://schemas.microsoft.com/office/powerpoint/2010/main" val="3003774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audience for why we buy and challenge the responses until someone says value.</a:t>
            </a:r>
          </a:p>
          <a:p>
            <a:r>
              <a:rPr lang="en-US" dirty="0"/>
              <a:t>Share story about yard waste bags.  You wouldn’t buy the cheapest bag if it always tore.</a:t>
            </a:r>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17</a:t>
            </a:fld>
            <a:endParaRPr lang="en-US"/>
          </a:p>
        </p:txBody>
      </p:sp>
    </p:spTree>
    <p:extLst>
      <p:ext uri="{BB962C8B-B14F-4D97-AF65-F5344CB8AC3E}">
        <p14:creationId xmlns:p14="http://schemas.microsoft.com/office/powerpoint/2010/main" val="4024394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Arial" charset="0"/>
                <a:ea typeface="ＭＳ Ｐゴシック" pitchFamily="-123" charset="-128"/>
                <a:cs typeface="ＭＳ Ｐゴシック" pitchFamily="-123" charset="-128"/>
              </a:rPr>
              <a:t>In traditional Japanese aesthetics, </a:t>
            </a:r>
            <a:r>
              <a:rPr lang="en-CA" sz="1200" b="1" i="0" u="none" strike="noStrike" kern="1200" dirty="0" err="1">
                <a:solidFill>
                  <a:schemeClr val="tx1"/>
                </a:solidFill>
                <a:effectLst/>
                <a:latin typeface="Arial" charset="0"/>
                <a:ea typeface="ＭＳ Ｐゴシック" pitchFamily="-123" charset="-128"/>
                <a:cs typeface="ＭＳ Ｐゴシック" pitchFamily="-123" charset="-128"/>
              </a:rPr>
              <a:t>wabi</a:t>
            </a:r>
            <a:r>
              <a:rPr lang="en-CA" sz="1200" b="0" i="0" u="none" strike="noStrike" kern="1200" dirty="0" err="1">
                <a:solidFill>
                  <a:schemeClr val="tx1"/>
                </a:solidFill>
                <a:effectLst/>
                <a:latin typeface="Arial" charset="0"/>
                <a:ea typeface="ＭＳ Ｐゴシック" pitchFamily="-123" charset="-128"/>
                <a:cs typeface="ＭＳ Ｐゴシック" pitchFamily="-123" charset="-128"/>
              </a:rPr>
              <a:t>-</a:t>
            </a:r>
            <a:r>
              <a:rPr lang="en-CA" sz="1200" b="1" i="0" u="none" strike="noStrike" kern="1200" dirty="0" err="1">
                <a:solidFill>
                  <a:schemeClr val="tx1"/>
                </a:solidFill>
                <a:effectLst/>
                <a:latin typeface="Arial" charset="0"/>
                <a:ea typeface="ＭＳ Ｐゴシック" pitchFamily="-123" charset="-128"/>
                <a:cs typeface="ＭＳ Ｐゴシック" pitchFamily="-123" charset="-128"/>
              </a:rPr>
              <a:t>sabi</a:t>
            </a:r>
            <a:r>
              <a:rPr lang="en-CA" sz="1200" b="0" i="0" u="none" strike="noStrike" kern="1200" dirty="0">
                <a:solidFill>
                  <a:schemeClr val="tx1"/>
                </a:solidFill>
                <a:effectLst/>
                <a:latin typeface="Arial" charset="0"/>
                <a:ea typeface="ＭＳ Ｐゴシック" pitchFamily="-123" charset="-128"/>
                <a:cs typeface="ＭＳ Ｐゴシック" pitchFamily="-123" charset="-128"/>
              </a:rPr>
              <a:t> (</a:t>
            </a:r>
            <a:r>
              <a:rPr lang="ja-JP" altLang="en-US" sz="1200" b="0" i="0" u="none" strike="noStrike" kern="1200">
                <a:solidFill>
                  <a:schemeClr val="tx1"/>
                </a:solidFill>
                <a:effectLst/>
                <a:latin typeface="Arial" charset="0"/>
                <a:ea typeface="ＭＳ Ｐゴシック" pitchFamily="-123" charset="-128"/>
                <a:cs typeface="ＭＳ Ｐゴシック" pitchFamily="-123" charset="-128"/>
              </a:rPr>
              <a:t>侘寂</a:t>
            </a:r>
            <a:r>
              <a:rPr lang="en-US" altLang="ja-JP" sz="1200" b="0" i="0" u="none" strike="noStrike" kern="1200" dirty="0">
                <a:solidFill>
                  <a:schemeClr val="tx1"/>
                </a:solidFill>
                <a:effectLst/>
                <a:latin typeface="Arial" charset="0"/>
                <a:ea typeface="ＭＳ Ｐゴシック" pitchFamily="-123" charset="-128"/>
                <a:cs typeface="ＭＳ Ｐゴシック" pitchFamily="-123" charset="-128"/>
              </a:rPr>
              <a:t>) </a:t>
            </a:r>
            <a:r>
              <a:rPr lang="en-CA" sz="1200" b="0" i="0" u="none" strike="noStrike" kern="1200" dirty="0">
                <a:solidFill>
                  <a:schemeClr val="tx1"/>
                </a:solidFill>
                <a:effectLst/>
                <a:latin typeface="Arial" charset="0"/>
                <a:ea typeface="ＭＳ Ｐゴシック" pitchFamily="-123" charset="-128"/>
                <a:cs typeface="ＭＳ Ｐゴシック" pitchFamily="-123" charset="-128"/>
              </a:rPr>
              <a:t>is a world view centered on the acceptance of transience and imperfection.</a:t>
            </a:r>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18</a:t>
            </a:fld>
            <a:endParaRPr lang="en-US"/>
          </a:p>
        </p:txBody>
      </p:sp>
    </p:spTree>
    <p:extLst>
      <p:ext uri="{BB962C8B-B14F-4D97-AF65-F5344CB8AC3E}">
        <p14:creationId xmlns:p14="http://schemas.microsoft.com/office/powerpoint/2010/main" val="1156545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latin typeface="Avenir Roman" panose="02000503020000020003" pitchFamily="2" charset="0"/>
              </a:rPr>
              <a:t>Promotion/recognition</a:t>
            </a:r>
          </a:p>
          <a:p>
            <a:r>
              <a:rPr lang="en-US" sz="1200" dirty="0">
                <a:solidFill>
                  <a:schemeClr val="tx1"/>
                </a:solidFill>
                <a:latin typeface="Avenir Roman" panose="02000503020000020003" pitchFamily="2" charset="0"/>
              </a:rPr>
              <a:t>Awards</a:t>
            </a:r>
          </a:p>
          <a:p>
            <a:r>
              <a:rPr lang="en-US" sz="1200" dirty="0">
                <a:solidFill>
                  <a:schemeClr val="tx1"/>
                </a:solidFill>
                <a:latin typeface="Avenir Roman" panose="02000503020000020003" pitchFamily="2" charset="0"/>
              </a:rPr>
              <a:t>Education/Certifications</a:t>
            </a:r>
          </a:p>
          <a:p>
            <a:r>
              <a:rPr lang="en-US" sz="1200" dirty="0">
                <a:solidFill>
                  <a:schemeClr val="tx1"/>
                </a:solidFill>
                <a:latin typeface="Avenir Roman" panose="02000503020000020003" pitchFamily="2" charset="0"/>
              </a:rPr>
              <a:t>Years of experience</a:t>
            </a:r>
            <a:endParaRPr lang="en-US" sz="1200" dirty="0">
              <a:solidFill>
                <a:schemeClr val="tx1"/>
              </a:solidFill>
              <a:latin typeface="Avenir Book" charset="0"/>
              <a:ea typeface="Avenir Book" charset="0"/>
              <a:cs typeface="Avenir Book" charset="0"/>
            </a:endParaRPr>
          </a:p>
          <a:p>
            <a:r>
              <a:rPr lang="en-US" sz="1200" dirty="0">
                <a:solidFill>
                  <a:schemeClr val="tx1"/>
                </a:solidFill>
                <a:latin typeface="Avenir Book" charset="0"/>
                <a:ea typeface="Avenir Book" charset="0"/>
                <a:cs typeface="Avenir Book" charset="0"/>
              </a:rPr>
              <a:t>Core values, passion projects, volunteer work</a:t>
            </a:r>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19</a:t>
            </a:fld>
            <a:endParaRPr lang="en-US"/>
          </a:p>
        </p:txBody>
      </p:sp>
    </p:spTree>
    <p:extLst>
      <p:ext uri="{BB962C8B-B14F-4D97-AF65-F5344CB8AC3E}">
        <p14:creationId xmlns:p14="http://schemas.microsoft.com/office/powerpoint/2010/main" val="3423611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a sample scenario here with the group after describing the decision continuum.</a:t>
            </a:r>
          </a:p>
          <a:p>
            <a:pPr marL="171450" indent="-171450">
              <a:buFont typeface="Arial" panose="020B0604020202020204" pitchFamily="34" charset="0"/>
              <a:buChar char="•"/>
            </a:pPr>
            <a:r>
              <a:rPr lang="en-US" dirty="0"/>
              <a:t>Tell: The manager gives instructions to be followed with no discussion or team input.</a:t>
            </a:r>
          </a:p>
          <a:p>
            <a:pPr marL="171450" indent="-171450">
              <a:buFont typeface="Arial" panose="020B0604020202020204" pitchFamily="34" charset="0"/>
              <a:buChar char="•"/>
            </a:pPr>
            <a:r>
              <a:rPr lang="en-US" dirty="0"/>
              <a:t>Delegate: The manager allows the team full authority to make the decision and does not follow up on what decision they made.</a:t>
            </a:r>
          </a:p>
          <a:p>
            <a:pPr marL="171450" indent="-171450">
              <a:buFont typeface="Arial" panose="020B0604020202020204" pitchFamily="34" charset="0"/>
              <a:buChar char="•"/>
            </a:pPr>
            <a:r>
              <a:rPr lang="en-US" dirty="0"/>
              <a:t>Agree: Manager and team must agree and mutually share the decision. No decision will be made if both parties don’t agree.</a:t>
            </a:r>
          </a:p>
          <a:p>
            <a:pPr marL="171450" indent="-171450">
              <a:buFont typeface="Arial" panose="020B0604020202020204" pitchFamily="34" charset="0"/>
              <a:buChar char="•"/>
            </a:pPr>
            <a:r>
              <a:rPr lang="en-US" dirty="0"/>
              <a:t>Discuss Sell and Consult on the manager side.</a:t>
            </a:r>
          </a:p>
          <a:p>
            <a:pPr marL="171450" indent="-171450">
              <a:buFont typeface="Arial" panose="020B0604020202020204" pitchFamily="34" charset="0"/>
              <a:buChar char="•"/>
            </a:pPr>
            <a:r>
              <a:rPr lang="en-US" dirty="0"/>
              <a:t>Discuss Advise and Inquire on the team side.</a:t>
            </a:r>
          </a:p>
          <a:p>
            <a:pPr marL="171450" indent="-171450">
              <a:buFont typeface="Arial" panose="020B0604020202020204" pitchFamily="34" charset="0"/>
              <a:buChar char="•"/>
            </a:pPr>
            <a:r>
              <a:rPr lang="en-US" dirty="0"/>
              <a:t>Sample Scenarios: </a:t>
            </a:r>
          </a:p>
          <a:p>
            <a:pPr marL="628650" lvl="1" indent="-171450">
              <a:buFont typeface="Arial" panose="020B0604020202020204" pitchFamily="34" charset="0"/>
              <a:buChar char="•"/>
            </a:pPr>
            <a:r>
              <a:rPr lang="en-US" dirty="0"/>
              <a:t>Self-assessments for our annual reviews must be submitted by Friday. (Tell)</a:t>
            </a:r>
          </a:p>
          <a:p>
            <a:pPr marL="628650" lvl="1" indent="-171450">
              <a:buFont typeface="Arial" panose="020B0604020202020204" pitchFamily="34" charset="0"/>
              <a:buChar char="•"/>
            </a:pPr>
            <a:r>
              <a:rPr lang="en-US" dirty="0"/>
              <a:t>Team needs a conference room to use as a war room for the next 3 weeks. (Delegate)</a:t>
            </a:r>
          </a:p>
          <a:p>
            <a:pPr marL="628650" lvl="1" indent="-171450">
              <a:buFont typeface="Arial" panose="020B0604020202020204" pitchFamily="34" charset="0"/>
              <a:buChar char="•"/>
            </a:pPr>
            <a:r>
              <a:rPr lang="en-US" dirty="0"/>
              <a:t>What should we do for our quarterly team building outing? (+/- Agree)</a:t>
            </a:r>
          </a:p>
          <a:p>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25</a:t>
            </a:fld>
            <a:endParaRPr lang="en-US"/>
          </a:p>
        </p:txBody>
      </p:sp>
    </p:spTree>
    <p:extLst>
      <p:ext uri="{BB962C8B-B14F-4D97-AF65-F5344CB8AC3E}">
        <p14:creationId xmlns:p14="http://schemas.microsoft.com/office/powerpoint/2010/main" val="906582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26</a:t>
            </a:fld>
            <a:endParaRPr lang="en-US"/>
          </a:p>
        </p:txBody>
      </p:sp>
    </p:spTree>
    <p:extLst>
      <p:ext uri="{BB962C8B-B14F-4D97-AF65-F5344CB8AC3E}">
        <p14:creationId xmlns:p14="http://schemas.microsoft.com/office/powerpoint/2010/main" val="3072681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Scenarios:</a:t>
            </a:r>
          </a:p>
          <a:p>
            <a:pPr marL="171450" indent="-171450">
              <a:buFont typeface="Arial" panose="020B0604020202020204" pitchFamily="34" charset="0"/>
              <a:buChar char="•"/>
            </a:pPr>
            <a:r>
              <a:rPr lang="en-US" dirty="0"/>
              <a:t>To meet the project deadline, we’ll need to add resources or have the team work overtime.</a:t>
            </a:r>
          </a:p>
          <a:p>
            <a:pPr marL="171450" indent="-171450">
              <a:buFont typeface="Arial" panose="020B0604020202020204" pitchFamily="34" charset="0"/>
              <a:buChar char="•"/>
            </a:pPr>
            <a:r>
              <a:rPr lang="en-US" dirty="0"/>
              <a:t>Proposed architecture will not work due to constraints on older system versions.</a:t>
            </a:r>
          </a:p>
          <a:p>
            <a:pPr marL="171450" indent="-171450">
              <a:buFont typeface="Arial" panose="020B0604020202020204" pitchFamily="34" charset="0"/>
              <a:buChar char="•"/>
            </a:pPr>
            <a:r>
              <a:rPr lang="en-US" dirty="0"/>
              <a:t>Define team goals for the year.</a:t>
            </a:r>
          </a:p>
          <a:p>
            <a:pPr marL="171450" indent="-171450">
              <a:buFont typeface="Arial" panose="020B0604020202020204" pitchFamily="34" charset="0"/>
              <a:buChar char="•"/>
            </a:pPr>
            <a:r>
              <a:rPr lang="en-US" dirty="0"/>
              <a:t>Prioritize project backlog.</a:t>
            </a:r>
          </a:p>
          <a:p>
            <a:pPr marL="171450" indent="-171450">
              <a:buFont typeface="Arial" panose="020B0604020202020204" pitchFamily="34" charset="0"/>
              <a:buChar char="•"/>
            </a:pPr>
            <a:r>
              <a:rPr lang="en-US" dirty="0"/>
              <a:t>Determine who to hire on the team.</a:t>
            </a:r>
          </a:p>
          <a:p>
            <a:pPr marL="171450" indent="-171450">
              <a:buFont typeface="Arial" panose="020B0604020202020204" pitchFamily="34" charset="0"/>
              <a:buChar char="•"/>
            </a:pPr>
            <a:r>
              <a:rPr lang="en-US" dirty="0"/>
              <a:t>Create new seating plan for team.</a:t>
            </a:r>
          </a:p>
          <a:p>
            <a:pPr marL="171450" indent="-171450">
              <a:buFont typeface="Arial" panose="020B0604020202020204" pitchFamily="34" charset="0"/>
              <a:buChar char="•"/>
            </a:pPr>
            <a:r>
              <a:rPr lang="en-US" dirty="0"/>
              <a:t>Define work </a:t>
            </a:r>
            <a:r>
              <a:rPr lang="en-US"/>
              <a:t>intake process.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5F1ACBD-245E-4A24-AC78-063168A88622}" type="slidenum">
              <a:rPr lang="en-US" smtClean="0"/>
              <a:t>27</a:t>
            </a:fld>
            <a:endParaRPr lang="en-US"/>
          </a:p>
        </p:txBody>
      </p:sp>
    </p:spTree>
    <p:extLst>
      <p:ext uri="{BB962C8B-B14F-4D97-AF65-F5344CB8AC3E}">
        <p14:creationId xmlns:p14="http://schemas.microsoft.com/office/powerpoint/2010/main" val="742533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dirty="0">
                <a:solidFill>
                  <a:schemeClr val="tx1"/>
                </a:solidFill>
                <a:effectLst/>
                <a:latin typeface="Arial" charset="0"/>
                <a:ea typeface="ＭＳ Ｐゴシック" pitchFamily="-123" charset="-128"/>
                <a:cs typeface="ＭＳ Ｐゴシック" pitchFamily="-123" charset="-128"/>
              </a:rPr>
              <a:t>Leslie and Hans and why you'd want to listen to us.  Introduce each other with our perception of their unique value proposition.  Compare to our pitch.</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2</a:t>
            </a:fld>
            <a:endParaRPr lang="en-US"/>
          </a:p>
        </p:txBody>
      </p:sp>
    </p:spTree>
    <p:extLst>
      <p:ext uri="{BB962C8B-B14F-4D97-AF65-F5344CB8AC3E}">
        <p14:creationId xmlns:p14="http://schemas.microsoft.com/office/powerpoint/2010/main" val="717571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30</a:t>
            </a:fld>
            <a:endParaRPr lang="en-US"/>
          </a:p>
        </p:txBody>
      </p:sp>
    </p:spTree>
    <p:extLst>
      <p:ext uri="{BB962C8B-B14F-4D97-AF65-F5344CB8AC3E}">
        <p14:creationId xmlns:p14="http://schemas.microsoft.com/office/powerpoint/2010/main" val="409018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Arial" charset="0"/>
                <a:ea typeface="ＭＳ Ｐゴシック" pitchFamily="-123" charset="-128"/>
                <a:cs typeface="ＭＳ Ｐゴシック" pitchFamily="-123" charset="-128"/>
              </a:rPr>
              <a:t>Psychological modeling is a form of copying or mirroring the behavior of another person. This can be done on a conscious level of awareness, however, we often tend to do this at an unconscious level of awareness during our day-to-day interactions with others.</a:t>
            </a:r>
          </a:p>
          <a:p>
            <a:endParaRPr lang="en-CA" sz="1200" b="0" i="0" u="none" strike="noStrike" kern="1200" dirty="0">
              <a:solidFill>
                <a:schemeClr val="tx1"/>
              </a:solidFill>
              <a:effectLst/>
              <a:latin typeface="Arial" charset="0"/>
              <a:ea typeface="ＭＳ Ｐゴシック" pitchFamily="-123" charset="-128"/>
            </a:endParaRPr>
          </a:p>
          <a:p>
            <a:r>
              <a:rPr lang="en-CA" dirty="0"/>
              <a:t>Employees model the behavior of their managers when it comes to being early for work, leaving late, taking reasonable breaks and seeing projects through to completion.</a:t>
            </a:r>
          </a:p>
          <a:p>
            <a:endParaRPr lang="en-US" dirty="0"/>
          </a:p>
          <a:p>
            <a:r>
              <a:rPr lang="en-US" dirty="0"/>
              <a:t>“Dress” appropriately for the role. Use body language and subconscious cues that showcase authority without dominance.</a:t>
            </a:r>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31</a:t>
            </a:fld>
            <a:endParaRPr lang="en-US"/>
          </a:p>
        </p:txBody>
      </p:sp>
    </p:spTree>
    <p:extLst>
      <p:ext uri="{BB962C8B-B14F-4D97-AF65-F5344CB8AC3E}">
        <p14:creationId xmlns:p14="http://schemas.microsoft.com/office/powerpoint/2010/main" val="1407669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Your first impression speaks VOLUMES.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Did you know LinkedIn is one of the highest-ranked brands when someone Googles your name?</a:t>
            </a:r>
          </a:p>
          <a:p>
            <a:pPr>
              <a:spcAft>
                <a:spcPts val="450"/>
              </a:spcAft>
            </a:pPr>
            <a:r>
              <a:rPr lang="en-US" sz="800" b="1" kern="1200" dirty="0">
                <a:solidFill>
                  <a:schemeClr val="tx1"/>
                </a:solidFill>
                <a:latin typeface="Arial" charset="0"/>
                <a:ea typeface="ＭＳ Ｐゴシック" pitchFamily="-123" charset="-128"/>
                <a:cs typeface="Avenir Book"/>
              </a:rPr>
              <a:t>Over 600 million members in over 200 countries.</a:t>
            </a:r>
          </a:p>
          <a:p>
            <a:pPr>
              <a:spcAft>
                <a:spcPts val="450"/>
              </a:spcAft>
            </a:pPr>
            <a:r>
              <a:rPr lang="en-US" sz="800" b="1" kern="1200" dirty="0">
                <a:solidFill>
                  <a:schemeClr val="tx1"/>
                </a:solidFill>
                <a:latin typeface="Arial" charset="0"/>
                <a:ea typeface="ＭＳ Ｐゴシック" pitchFamily="-123" charset="-128"/>
                <a:cs typeface="Avenir Book"/>
              </a:rPr>
              <a:t>Decision-makers </a:t>
            </a:r>
            <a:r>
              <a:rPr lang="en-US" sz="800" kern="1200" dirty="0">
                <a:solidFill>
                  <a:schemeClr val="tx1"/>
                </a:solidFill>
                <a:latin typeface="Arial" charset="0"/>
                <a:ea typeface="ＭＳ Ｐゴシック" pitchFamily="-123" charset="-128"/>
                <a:cs typeface="Avenir Book"/>
              </a:rPr>
              <a:t>are </a:t>
            </a:r>
            <a:r>
              <a:rPr lang="en-US" sz="800" kern="1200" dirty="0">
                <a:solidFill>
                  <a:srgbClr val="800000"/>
                </a:solidFill>
                <a:latin typeface="Arial" charset="0"/>
                <a:ea typeface="ＭＳ Ｐゴシック" pitchFamily="-123" charset="-128"/>
                <a:cs typeface="Avenir Book"/>
              </a:rPr>
              <a:t>INVESTING</a:t>
            </a:r>
            <a:r>
              <a:rPr lang="en-US" sz="800" kern="1200" dirty="0">
                <a:solidFill>
                  <a:schemeClr val="tx1"/>
                </a:solidFill>
                <a:latin typeface="Arial" charset="0"/>
                <a:ea typeface="ＭＳ Ｐゴシック" pitchFamily="-123" charset="-128"/>
                <a:cs typeface="Avenir Book"/>
              </a:rPr>
              <a:t> time here</a:t>
            </a:r>
          </a:p>
          <a:p>
            <a:pPr>
              <a:spcAft>
                <a:spcPts val="450"/>
              </a:spcAft>
            </a:pPr>
            <a:r>
              <a:rPr lang="en-US" sz="800" kern="1200" dirty="0">
                <a:solidFill>
                  <a:schemeClr val="tx1"/>
                </a:solidFill>
                <a:latin typeface="Arial" charset="0"/>
                <a:ea typeface="ＭＳ Ｐゴシック" pitchFamily="-123" charset="-128"/>
                <a:cs typeface="Avenir Book"/>
              </a:rPr>
              <a:t>41% of millionaires use LinkedIn /  7 million C-suite, executives etc.</a:t>
            </a:r>
          </a:p>
          <a:p>
            <a:pPr>
              <a:spcAft>
                <a:spcPts val="450"/>
              </a:spcAft>
            </a:pPr>
            <a:r>
              <a:rPr lang="en-US" sz="800" kern="1200" dirty="0">
                <a:solidFill>
                  <a:schemeClr val="tx1"/>
                </a:solidFill>
                <a:latin typeface="Arial" charset="0"/>
                <a:ea typeface="ＭＳ Ｐゴシック" pitchFamily="-123" charset="-128"/>
                <a:cs typeface="Avenir Book"/>
              </a:rPr>
              <a:t>Members have </a:t>
            </a:r>
            <a:r>
              <a:rPr lang="en-US" sz="800" b="1" kern="1200" dirty="0">
                <a:solidFill>
                  <a:srgbClr val="800000"/>
                </a:solidFill>
                <a:latin typeface="Arial" charset="0"/>
                <a:ea typeface="ＭＳ Ｐゴシック" pitchFamily="-123" charset="-128"/>
                <a:cs typeface="Avenir Book"/>
              </a:rPr>
              <a:t>more buying power</a:t>
            </a:r>
            <a:r>
              <a:rPr lang="en-US" sz="800" kern="1200" dirty="0">
                <a:solidFill>
                  <a:schemeClr val="tx1"/>
                </a:solidFill>
                <a:latin typeface="Arial" charset="0"/>
                <a:ea typeface="ＭＳ Ｐゴシック" pitchFamily="-123" charset="-128"/>
                <a:cs typeface="Avenir Book"/>
              </a:rPr>
              <a:t> than other social media sites</a:t>
            </a:r>
          </a:p>
          <a:p>
            <a:pPr>
              <a:spcAft>
                <a:spcPts val="450"/>
              </a:spcAft>
            </a:pPr>
            <a:r>
              <a:rPr lang="en-US" sz="800" kern="1200" dirty="0">
                <a:solidFill>
                  <a:schemeClr val="tx1"/>
                </a:solidFill>
                <a:latin typeface="Arial" charset="0"/>
                <a:ea typeface="ＭＳ Ｐゴシック" pitchFamily="-123" charset="-128"/>
                <a:cs typeface="Avenir Book"/>
              </a:rPr>
              <a:t>277% more effective at converting business than Facebook or Twitter. (</a:t>
            </a:r>
            <a:r>
              <a:rPr lang="en-US" sz="800" kern="1200" dirty="0" err="1">
                <a:solidFill>
                  <a:schemeClr val="tx1"/>
                </a:solidFill>
                <a:latin typeface="Arial" charset="0"/>
                <a:ea typeface="ＭＳ Ｐゴシック" pitchFamily="-123" charset="-128"/>
                <a:cs typeface="Avenir Book"/>
              </a:rPr>
              <a:t>Hubpsot</a:t>
            </a:r>
            <a:r>
              <a:rPr lang="en-US" sz="800" kern="1200" dirty="0">
                <a:solidFill>
                  <a:schemeClr val="tx1"/>
                </a:solidFill>
                <a:latin typeface="Arial" charset="0"/>
                <a:ea typeface="ＭＳ Ｐゴシック" pitchFamily="-123" charset="-128"/>
                <a:cs typeface="Avenir Book"/>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33</a:t>
            </a:fld>
            <a:endParaRPr lang="en-US"/>
          </a:p>
        </p:txBody>
      </p:sp>
    </p:spTree>
    <p:extLst>
      <p:ext uri="{BB962C8B-B14F-4D97-AF65-F5344CB8AC3E}">
        <p14:creationId xmlns:p14="http://schemas.microsoft.com/office/powerpoint/2010/main" val="1818692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Arial" charset="0"/>
                <a:ea typeface="ＭＳ Ｐゴシック" pitchFamily="-123" charset="-128"/>
                <a:cs typeface="ＭＳ Ｐゴシック" pitchFamily="-123" charset="-128"/>
              </a:rPr>
              <a:t>Did you know </a:t>
            </a:r>
            <a:r>
              <a:rPr lang="en-CA" sz="1200" b="0" i="0" u="none" strike="noStrike" kern="1200" dirty="0">
                <a:solidFill>
                  <a:schemeClr val="tx1"/>
                </a:solidFill>
                <a:effectLst/>
                <a:latin typeface="Arial" charset="0"/>
                <a:ea typeface="ＭＳ Ｐゴシック" pitchFamily="-123" charset="-128"/>
                <a:cs typeface="ＭＳ Ｐゴシック" pitchFamily="-123" charset="-128"/>
                <a:hlinkClick r:id="rId3"/>
              </a:rPr>
              <a:t>85% of people</a:t>
            </a:r>
            <a:r>
              <a:rPr lang="en-CA" sz="1200" b="0" i="0" u="none" strike="noStrike" kern="1200" dirty="0">
                <a:solidFill>
                  <a:schemeClr val="tx1"/>
                </a:solidFill>
                <a:effectLst/>
                <a:latin typeface="Arial" charset="0"/>
                <a:ea typeface="ＭＳ Ｐゴシック" pitchFamily="-123" charset="-128"/>
                <a:cs typeface="ＭＳ Ｐゴシック" pitchFamily="-123" charset="-128"/>
              </a:rPr>
              <a:t> find jobs through networking?</a:t>
            </a:r>
            <a:endParaRPr lang="en-US" dirty="0"/>
          </a:p>
          <a:p>
            <a:endParaRPr lang="en-US" dirty="0"/>
          </a:p>
          <a:p>
            <a:r>
              <a:rPr lang="en-US" dirty="0"/>
              <a:t>“Do unto others” is the Golden Rule and it still applies today.</a:t>
            </a:r>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34</a:t>
            </a:fld>
            <a:endParaRPr lang="en-US"/>
          </a:p>
        </p:txBody>
      </p:sp>
    </p:spTree>
    <p:extLst>
      <p:ext uri="{BB962C8B-B14F-4D97-AF65-F5344CB8AC3E}">
        <p14:creationId xmlns:p14="http://schemas.microsoft.com/office/powerpoint/2010/main" val="1711347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LinkedIn connections are like your online Rolodex. Continue to add new connections all the time.</a:t>
            </a:r>
          </a:p>
          <a:p>
            <a:r>
              <a:rPr lang="en-US" dirty="0"/>
              <a:t>After an event.</a:t>
            </a:r>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35</a:t>
            </a:fld>
            <a:endParaRPr lang="en-US"/>
          </a:p>
        </p:txBody>
      </p:sp>
    </p:spTree>
    <p:extLst>
      <p:ext uri="{BB962C8B-B14F-4D97-AF65-F5344CB8AC3E}">
        <p14:creationId xmlns:p14="http://schemas.microsoft.com/office/powerpoint/2010/main" val="459687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talked about the fact that LinkedIn is one of the highest ranked sites when someone is looking to see who you are and how you help them.</a:t>
            </a:r>
          </a:p>
          <a:p>
            <a:endParaRPr lang="en-US" dirty="0"/>
          </a:p>
          <a:p>
            <a:r>
              <a:rPr lang="en-US" dirty="0"/>
              <a:t>Whether you’re meeting face-to-face, or reaching out online, making new connections can be challenging and awkward.</a:t>
            </a:r>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37</a:t>
            </a:fld>
            <a:endParaRPr lang="en-US"/>
          </a:p>
        </p:txBody>
      </p:sp>
    </p:spTree>
    <p:extLst>
      <p:ext uri="{BB962C8B-B14F-4D97-AF65-F5344CB8AC3E}">
        <p14:creationId xmlns:p14="http://schemas.microsoft.com/office/powerpoint/2010/main" val="1112835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Activity: Scavenger hunt game.  </a:t>
            </a:r>
          </a:p>
          <a:p>
            <a:pPr lvl="1" rtl="0" fontAlgn="ctr"/>
            <a:r>
              <a:rPr lang="en-CA" sz="1200" b="0" i="0" u="none" strike="noStrike" kern="1200" dirty="0">
                <a:solidFill>
                  <a:schemeClr val="tx1"/>
                </a:solidFill>
                <a:effectLst/>
                <a:latin typeface="Arial" charset="0"/>
                <a:ea typeface="ＭＳ Ｐゴシック" pitchFamily="-123" charset="-128"/>
                <a:cs typeface="+mn-cs"/>
              </a:rPr>
              <a:t>Each person picks ## task cards.  </a:t>
            </a:r>
          </a:p>
          <a:p>
            <a:pPr lvl="1" rtl="0" fontAlgn="ctr"/>
            <a:r>
              <a:rPr lang="en-CA" sz="1200" b="0" i="0" u="none" strike="noStrike" kern="1200" dirty="0">
                <a:solidFill>
                  <a:schemeClr val="tx1"/>
                </a:solidFill>
                <a:effectLst/>
                <a:latin typeface="Arial" charset="0"/>
                <a:ea typeface="ＭＳ Ｐゴシック" pitchFamily="-123" charset="-128"/>
                <a:cs typeface="+mn-cs"/>
              </a:rPr>
              <a:t>Find a person who has that experience or could help you solve that problem. </a:t>
            </a:r>
          </a:p>
          <a:p>
            <a:pPr lvl="1" rtl="0" fontAlgn="ctr"/>
            <a:r>
              <a:rPr lang="en-CA" sz="1200" b="0" i="0" u="none" strike="noStrike" kern="1200" dirty="0">
                <a:solidFill>
                  <a:schemeClr val="tx1"/>
                </a:solidFill>
                <a:effectLst/>
                <a:latin typeface="Arial" charset="0"/>
                <a:ea typeface="ＭＳ Ｐゴシック" pitchFamily="-123" charset="-128"/>
                <a:cs typeface="+mn-cs"/>
              </a:rPr>
              <a:t>Points: 3 points if you connect with them on Linked In.</a:t>
            </a:r>
          </a:p>
          <a:p>
            <a:pPr lvl="1" rtl="0" fontAlgn="ctr"/>
            <a:r>
              <a:rPr lang="en-CA" sz="1200" b="0" i="0" u="none" strike="noStrike" kern="1200" dirty="0">
                <a:solidFill>
                  <a:schemeClr val="tx1"/>
                </a:solidFill>
                <a:effectLst/>
                <a:latin typeface="Arial" charset="0"/>
                <a:ea typeface="ＭＳ Ｐゴシック" pitchFamily="-123" charset="-128"/>
                <a:cs typeface="+mn-cs"/>
              </a:rPr>
              <a:t> 2 points if you get their name and email or phone, </a:t>
            </a:r>
          </a:p>
          <a:p>
            <a:pPr lvl="1" rtl="0" fontAlgn="ctr"/>
            <a:r>
              <a:rPr lang="en-CA" sz="1200" b="0" i="0" u="none" strike="noStrike" kern="1200" dirty="0">
                <a:solidFill>
                  <a:schemeClr val="tx1"/>
                </a:solidFill>
                <a:effectLst/>
                <a:latin typeface="Arial" charset="0"/>
                <a:ea typeface="ＭＳ Ｐゴシック" pitchFamily="-123" charset="-128"/>
                <a:cs typeface="+mn-cs"/>
              </a:rPr>
              <a:t>1 point if you get their name. </a:t>
            </a:r>
          </a:p>
          <a:p>
            <a:pPr lvl="1" rtl="0" fontAlgn="ctr"/>
            <a:endParaRPr lang="en-CA" sz="1200" b="0" i="0" u="none" strike="noStrike" kern="1200" dirty="0">
              <a:solidFill>
                <a:schemeClr val="tx1"/>
              </a:solidFill>
              <a:effectLst/>
              <a:latin typeface="Arial" charset="0"/>
              <a:ea typeface="ＭＳ Ｐゴシック" pitchFamily="-123" charset="-128"/>
              <a:cs typeface="+mn-cs"/>
            </a:endParaRPr>
          </a:p>
          <a:p>
            <a:pPr lvl="1" rtl="0" fontAlgn="ctr"/>
            <a:r>
              <a:rPr lang="en-CA" sz="1200" b="0" i="0" u="none" strike="noStrike" kern="1200" dirty="0">
                <a:solidFill>
                  <a:schemeClr val="tx1"/>
                </a:solidFill>
                <a:effectLst/>
                <a:latin typeface="Arial" charset="0"/>
                <a:ea typeface="ＭＳ Ｐゴシック" pitchFamily="-123" charset="-128"/>
                <a:cs typeface="+mn-cs"/>
              </a:rPr>
              <a:t>Prize to winning collectors.</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38</a:t>
            </a:fld>
            <a:endParaRPr lang="en-US"/>
          </a:p>
        </p:txBody>
      </p:sp>
    </p:spTree>
    <p:extLst>
      <p:ext uri="{BB962C8B-B14F-4D97-AF65-F5344CB8AC3E}">
        <p14:creationId xmlns:p14="http://schemas.microsoft.com/office/powerpoint/2010/main" val="594705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dirty="0">
                <a:solidFill>
                  <a:schemeClr val="tx1"/>
                </a:solidFill>
                <a:effectLst/>
                <a:latin typeface="Arial" charset="0"/>
                <a:ea typeface="ＭＳ Ｐゴシック" pitchFamily="-123" charset="-128"/>
                <a:cs typeface="ＭＳ Ｐゴシック" pitchFamily="-123" charset="-128"/>
              </a:rPr>
              <a:t>Share research study on use of spare time correlated to income.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CA" sz="1200" b="0" i="0" u="none" strike="noStrike" kern="1200" dirty="0">
              <a:solidFill>
                <a:schemeClr val="tx1"/>
              </a:solidFill>
              <a:effectLst/>
              <a:latin typeface="Arial" charset="0"/>
              <a:ea typeface="ＭＳ Ｐゴシック" pitchFamily="-123" charset="-128"/>
              <a:cs typeface="ＭＳ Ｐゴシック" pitchFamily="-123"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dirty="0">
                <a:solidFill>
                  <a:schemeClr val="tx1"/>
                </a:solidFill>
                <a:effectLst/>
                <a:latin typeface="Arial" charset="0"/>
                <a:ea typeface="ＭＳ Ｐゴシック" pitchFamily="-123" charset="-128"/>
                <a:cs typeface="ＭＳ Ｐゴシック" pitchFamily="-123" charset="-128"/>
              </a:rPr>
              <a:t>The income divide isn’t just about education and starting points. It’s about how you choose to use your free time.  Do you want to have fun? Relax? Or use the time to make yourself more valuable?</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40</a:t>
            </a:fld>
            <a:endParaRPr lang="en-US"/>
          </a:p>
        </p:txBody>
      </p:sp>
    </p:spTree>
    <p:extLst>
      <p:ext uri="{BB962C8B-B14F-4D97-AF65-F5344CB8AC3E}">
        <p14:creationId xmlns:p14="http://schemas.microsoft.com/office/powerpoint/2010/main" val="2573711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Sharing articles and news on social media to strengthen your brand.</a:t>
            </a:r>
          </a:p>
          <a:p>
            <a:br>
              <a:rPr lang="en-CA" dirty="0"/>
            </a:br>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41</a:t>
            </a:fld>
            <a:endParaRPr lang="en-US"/>
          </a:p>
        </p:txBody>
      </p:sp>
    </p:spTree>
    <p:extLst>
      <p:ext uri="{BB962C8B-B14F-4D97-AF65-F5344CB8AC3E}">
        <p14:creationId xmlns:p14="http://schemas.microsoft.com/office/powerpoint/2010/main" val="1231575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Flash scenarios, someone from each group needs to tell a related story.  </a:t>
            </a:r>
          </a:p>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Provide feedback on what could have been even better.</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43</a:t>
            </a:fld>
            <a:endParaRPr lang="en-US"/>
          </a:p>
        </p:txBody>
      </p:sp>
    </p:spTree>
    <p:extLst>
      <p:ext uri="{BB962C8B-B14F-4D97-AF65-F5344CB8AC3E}">
        <p14:creationId xmlns:p14="http://schemas.microsoft.com/office/powerpoint/2010/main" val="254289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5325"/>
            <a:ext cx="6200775" cy="34877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C1A4C1-DC07-4C1C-B494-DB814687CB4B}" type="slidenum">
              <a:rPr lang="en-US" smtClean="0"/>
              <a:pPr>
                <a:defRPr/>
              </a:pPr>
              <a:t>3</a:t>
            </a:fld>
            <a:endParaRPr lang="en-US"/>
          </a:p>
        </p:txBody>
      </p:sp>
    </p:spTree>
    <p:extLst>
      <p:ext uri="{BB962C8B-B14F-4D97-AF65-F5344CB8AC3E}">
        <p14:creationId xmlns:p14="http://schemas.microsoft.com/office/powerpoint/2010/main" val="1469852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dirty="0">
                <a:solidFill>
                  <a:schemeClr val="tx1"/>
                </a:solidFill>
                <a:effectLst/>
                <a:latin typeface="Arial" charset="0"/>
                <a:ea typeface="ＭＳ Ｐゴシック" pitchFamily="-123" charset="-128"/>
                <a:cs typeface="ＭＳ Ｐゴシック" pitchFamily="-123" charset="-128"/>
              </a:rPr>
              <a:t>Importance of being able to convey your message.  Examples from group where they have to present or talk to groups.  What is comfortable? When does it become uncomfortable?</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45</a:t>
            </a:fld>
            <a:endParaRPr lang="en-US"/>
          </a:p>
        </p:txBody>
      </p:sp>
    </p:spTree>
    <p:extLst>
      <p:ext uri="{BB962C8B-B14F-4D97-AF65-F5344CB8AC3E}">
        <p14:creationId xmlns:p14="http://schemas.microsoft.com/office/powerpoint/2010/main" val="1829572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Hans - Share story of being an extreme introvert, forcing myself to join groups and speak </a:t>
            </a:r>
            <a:r>
              <a:rPr lang="en-CA" sz="1200" b="0" i="0" u="none" strike="noStrike" kern="1200" dirty="0" err="1">
                <a:solidFill>
                  <a:schemeClr val="tx1"/>
                </a:solidFill>
                <a:effectLst/>
                <a:latin typeface="Arial" charset="0"/>
                <a:ea typeface="ＭＳ Ｐゴシック" pitchFamily="-123" charset="-128"/>
                <a:cs typeface="ＭＳ Ｐゴシック" pitchFamily="-123" charset="-128"/>
              </a:rPr>
              <a:t>publically</a:t>
            </a:r>
            <a:r>
              <a:rPr lang="en-CA" sz="1200" b="0" i="0" u="none" strike="noStrike" kern="1200" dirty="0">
                <a:solidFill>
                  <a:schemeClr val="tx1"/>
                </a:solidFill>
                <a:effectLst/>
                <a:latin typeface="Arial" charset="0"/>
                <a:ea typeface="ＭＳ Ｐゴシック" pitchFamily="-123" charset="-128"/>
                <a:cs typeface="ＭＳ Ｐゴシック" pitchFamily="-123" charset="-128"/>
              </a:rPr>
              <a:t>.</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46</a:t>
            </a:fld>
            <a:endParaRPr lang="en-US"/>
          </a:p>
        </p:txBody>
      </p:sp>
    </p:spTree>
    <p:extLst>
      <p:ext uri="{BB962C8B-B14F-4D97-AF65-F5344CB8AC3E}">
        <p14:creationId xmlns:p14="http://schemas.microsoft.com/office/powerpoint/2010/main" val="1691921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Keys to good story telling.</a:t>
            </a:r>
          </a:p>
          <a:p>
            <a:pPr lvl="1" rtl="0" fontAlgn="ctr"/>
            <a:r>
              <a:rPr lang="en-CA" sz="1200" b="0" i="0" u="none" strike="noStrike" kern="1200" dirty="0">
                <a:solidFill>
                  <a:schemeClr val="tx1"/>
                </a:solidFill>
                <a:effectLst/>
                <a:latin typeface="Arial" charset="0"/>
                <a:ea typeface="ＭＳ Ｐゴシック" pitchFamily="-123" charset="-128"/>
                <a:cs typeface="+mn-cs"/>
              </a:rPr>
              <a:t>Concise</a:t>
            </a:r>
          </a:p>
          <a:p>
            <a:pPr lvl="1" rtl="0" fontAlgn="ctr"/>
            <a:r>
              <a:rPr lang="en-CA" sz="1200" b="0" i="0" u="none" strike="noStrike" kern="1200" dirty="0">
                <a:solidFill>
                  <a:schemeClr val="tx1"/>
                </a:solidFill>
                <a:effectLst/>
                <a:latin typeface="Arial" charset="0"/>
                <a:ea typeface="ＭＳ Ｐゴシック" pitchFamily="-123" charset="-128"/>
                <a:cs typeface="+mn-cs"/>
              </a:rPr>
              <a:t>Emotional connection</a:t>
            </a:r>
          </a:p>
          <a:p>
            <a:pPr lvl="1" rtl="0" fontAlgn="ctr"/>
            <a:r>
              <a:rPr lang="en-CA" sz="1200" b="0" i="0" u="none" strike="noStrike" kern="1200" dirty="0">
                <a:solidFill>
                  <a:schemeClr val="tx1"/>
                </a:solidFill>
                <a:effectLst/>
                <a:latin typeface="Arial" charset="0"/>
                <a:ea typeface="ＭＳ Ｐゴシック" pitchFamily="-123" charset="-128"/>
                <a:cs typeface="+mn-cs"/>
              </a:rPr>
              <a:t>WIIFM to the audience.</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48</a:t>
            </a:fld>
            <a:endParaRPr lang="en-US"/>
          </a:p>
        </p:txBody>
      </p:sp>
    </p:spTree>
    <p:extLst>
      <p:ext uri="{BB962C8B-B14F-4D97-AF65-F5344CB8AC3E}">
        <p14:creationId xmlns:p14="http://schemas.microsoft.com/office/powerpoint/2010/main" val="3634448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Activity: Spy vs Spy with Leslie and Hans. Share a challenge.  Trade off telling a related story.  Vote on impact.</a:t>
            </a:r>
          </a:p>
          <a:p>
            <a:br>
              <a:rPr lang="en-CA" dirty="0"/>
            </a:br>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49</a:t>
            </a:fld>
            <a:endParaRPr lang="en-US"/>
          </a:p>
        </p:txBody>
      </p:sp>
    </p:spTree>
    <p:extLst>
      <p:ext uri="{BB962C8B-B14F-4D97-AF65-F5344CB8AC3E}">
        <p14:creationId xmlns:p14="http://schemas.microsoft.com/office/powerpoint/2010/main" val="1790365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dirty="0">
                <a:solidFill>
                  <a:schemeClr val="tx1"/>
                </a:solidFill>
                <a:effectLst/>
                <a:latin typeface="Arial" charset="0"/>
                <a:ea typeface="ＭＳ Ｐゴシック" pitchFamily="-123" charset="-128"/>
                <a:cs typeface="ＭＳ Ｐゴシック" pitchFamily="-123" charset="-128"/>
              </a:rPr>
              <a:t>Sharing information everyone knows misses the WIIFM value.  Same with something people can't relate to. Examples from Leslie and Hans. Demonstrate how storytelling and value needs to become natural and appear spontaneous</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50</a:t>
            </a:fld>
            <a:endParaRPr lang="en-US"/>
          </a:p>
        </p:txBody>
      </p:sp>
    </p:spTree>
    <p:extLst>
      <p:ext uri="{BB962C8B-B14F-4D97-AF65-F5344CB8AC3E}">
        <p14:creationId xmlns:p14="http://schemas.microsoft.com/office/powerpoint/2010/main" val="10943362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CA" sz="1200" b="0" i="0" u="none" strike="noStrike" kern="1200" dirty="0">
                <a:solidFill>
                  <a:schemeClr val="tx1"/>
                </a:solidFill>
                <a:effectLst/>
                <a:latin typeface="Arial" charset="0"/>
                <a:ea typeface="ＭＳ Ｐゴシック" pitchFamily="-123" charset="-128"/>
                <a:cs typeface="ＭＳ Ｐゴシック" pitchFamily="-123" charset="-128"/>
              </a:rPr>
              <a:t>Activity: Come up with a 2-minute story that is important to you. Share with your group. Have a couple people share with everyone.</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51</a:t>
            </a:fld>
            <a:endParaRPr lang="en-US"/>
          </a:p>
        </p:txBody>
      </p:sp>
    </p:spTree>
    <p:extLst>
      <p:ext uri="{BB962C8B-B14F-4D97-AF65-F5344CB8AC3E}">
        <p14:creationId xmlns:p14="http://schemas.microsoft.com/office/powerpoint/2010/main" val="217458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Activity: Strengths and gaps.  [needs work]</a:t>
            </a:r>
          </a:p>
          <a:p>
            <a:pPr lvl="1" rtl="0" fontAlgn="ctr"/>
            <a:r>
              <a:rPr lang="en-CA" sz="1200" b="0" i="0" u="none" strike="noStrike" kern="1200" dirty="0">
                <a:solidFill>
                  <a:schemeClr val="tx1"/>
                </a:solidFill>
                <a:effectLst/>
                <a:latin typeface="Arial" charset="0"/>
                <a:ea typeface="ＭＳ Ｐゴシック" pitchFamily="-123" charset="-128"/>
                <a:cs typeface="+mn-cs"/>
              </a:rPr>
              <a:t>Build your personal development roadmap.</a:t>
            </a:r>
          </a:p>
          <a:p>
            <a:pPr lvl="1" rtl="0" fontAlgn="ctr"/>
            <a:r>
              <a:rPr lang="en-CA" sz="1200" b="0" i="0" u="none" strike="noStrike" kern="1200" dirty="0">
                <a:solidFill>
                  <a:schemeClr val="tx1"/>
                </a:solidFill>
                <a:effectLst/>
                <a:latin typeface="Arial" charset="0"/>
                <a:ea typeface="ＭＳ Ｐゴシック" pitchFamily="-123" charset="-128"/>
                <a:cs typeface="+mn-cs"/>
              </a:rPr>
              <a:t>List areas you want to improve or learn.</a:t>
            </a:r>
          </a:p>
          <a:p>
            <a:pPr lvl="1" rtl="0" fontAlgn="ctr"/>
            <a:r>
              <a:rPr lang="en-CA" sz="1200" b="0" i="0" u="none" strike="noStrike" kern="1200" dirty="0">
                <a:solidFill>
                  <a:schemeClr val="tx1"/>
                </a:solidFill>
                <a:effectLst/>
                <a:latin typeface="Arial" charset="0"/>
                <a:ea typeface="ＭＳ Ｐゴシック" pitchFamily="-123" charset="-128"/>
                <a:cs typeface="+mn-cs"/>
              </a:rPr>
              <a:t>Add to Quick Win, Short Term, Long term timeline.</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57</a:t>
            </a:fld>
            <a:endParaRPr lang="en-US"/>
          </a:p>
        </p:txBody>
      </p:sp>
    </p:spTree>
    <p:extLst>
      <p:ext uri="{BB962C8B-B14F-4D97-AF65-F5344CB8AC3E}">
        <p14:creationId xmlns:p14="http://schemas.microsoft.com/office/powerpoint/2010/main" val="25496525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why you need to stand in your value and own your accomplishments.</a:t>
            </a:r>
          </a:p>
          <a:p>
            <a:endParaRPr lang="en-US" dirty="0"/>
          </a:p>
          <a:p>
            <a:r>
              <a:rPr lang="en-US" dirty="0"/>
              <a:t>No one knows what you know from your perspective.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you don’t stand in your value, you’re actually doing a DISSERVICE to your network.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Everyone wants to work with the BEST. So let yourself shine.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58</a:t>
            </a:fld>
            <a:endParaRPr lang="en-US"/>
          </a:p>
        </p:txBody>
      </p:sp>
    </p:spTree>
    <p:extLst>
      <p:ext uri="{BB962C8B-B14F-4D97-AF65-F5344CB8AC3E}">
        <p14:creationId xmlns:p14="http://schemas.microsoft.com/office/powerpoint/2010/main" val="1946741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difference between management and leadership?</a:t>
            </a:r>
          </a:p>
          <a:p>
            <a:r>
              <a:rPr lang="en-US" dirty="0"/>
              <a:t>Define management.</a:t>
            </a:r>
          </a:p>
          <a:p>
            <a:r>
              <a:rPr lang="en-US" dirty="0"/>
              <a:t>Define leadership.</a:t>
            </a:r>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4</a:t>
            </a:fld>
            <a:endParaRPr lang="en-US"/>
          </a:p>
        </p:txBody>
      </p:sp>
    </p:spTree>
    <p:extLst>
      <p:ext uri="{BB962C8B-B14F-4D97-AF65-F5344CB8AC3E}">
        <p14:creationId xmlns:p14="http://schemas.microsoft.com/office/powerpoint/2010/main" val="124481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What do we mean by thought leader and linchpin?</a:t>
            </a:r>
          </a:p>
          <a:p>
            <a:pPr rtl="0"/>
            <a:endParaRPr lang="en-CA" sz="1200" b="0" i="0" u="none" strike="noStrike" kern="1200" dirty="0">
              <a:solidFill>
                <a:schemeClr val="tx1"/>
              </a:solidFill>
              <a:effectLst/>
              <a:latin typeface="Arial" charset="0"/>
              <a:ea typeface="ＭＳ Ｐゴシック" pitchFamily="-123" charset="-128"/>
              <a:cs typeface="ＭＳ Ｐゴシック" pitchFamily="-123" charset="-128"/>
            </a:endParaRPr>
          </a:p>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Leaders vs managers. Attributes of a leader.</a:t>
            </a:r>
          </a:p>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Principles of Servant leadership.</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5</a:t>
            </a:fld>
            <a:endParaRPr lang="en-US"/>
          </a:p>
        </p:txBody>
      </p:sp>
    </p:spTree>
    <p:extLst>
      <p:ext uri="{BB962C8B-B14F-4D97-AF65-F5344CB8AC3E}">
        <p14:creationId xmlns:p14="http://schemas.microsoft.com/office/powerpoint/2010/main" val="90464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Autonomy - The ability for individuals and teams to works to their strengths and super powers.</a:t>
            </a:r>
          </a:p>
          <a:p>
            <a:r>
              <a:rPr lang="en-US" dirty="0"/>
              <a:t>Master - Learning new skills and knowledge domains.</a:t>
            </a:r>
          </a:p>
          <a:p>
            <a:r>
              <a:rPr lang="en-US" dirty="0"/>
              <a:t>Purpose - Believing in why you are doing the work or the outcome the work will bring.</a:t>
            </a:r>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6</a:t>
            </a:fld>
            <a:endParaRPr lang="en-US"/>
          </a:p>
        </p:txBody>
      </p:sp>
    </p:spTree>
    <p:extLst>
      <p:ext uri="{BB962C8B-B14F-4D97-AF65-F5344CB8AC3E}">
        <p14:creationId xmlns:p14="http://schemas.microsoft.com/office/powerpoint/2010/main" val="2984109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What do we mean by thought leader and linchpin?</a:t>
            </a:r>
          </a:p>
          <a:p>
            <a:pPr rtl="0"/>
            <a:endParaRPr lang="en-CA" sz="1200" b="0" i="0" u="none" strike="noStrike" kern="1200" dirty="0">
              <a:solidFill>
                <a:schemeClr val="tx1"/>
              </a:solidFill>
              <a:effectLst/>
              <a:latin typeface="Arial" charset="0"/>
              <a:ea typeface="ＭＳ Ｐゴシック" pitchFamily="-123" charset="-128"/>
              <a:cs typeface="ＭＳ Ｐゴシック" pitchFamily="-123" charset="-128"/>
            </a:endParaRPr>
          </a:p>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Leaders vs managers. Attributes of a leader.</a:t>
            </a:r>
          </a:p>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Principles of Servant leadership.</a:t>
            </a:r>
          </a:p>
          <a:p>
            <a:pPr rtl="0" fontAlgn="ctr"/>
            <a:r>
              <a:rPr lang="en-CA" sz="1200" b="0" i="0" u="none" strike="noStrike" kern="1200" dirty="0">
                <a:solidFill>
                  <a:schemeClr val="tx1"/>
                </a:solidFill>
                <a:effectLst/>
                <a:latin typeface="Arial" charset="0"/>
                <a:ea typeface="ＭＳ Ｐゴシック" pitchFamily="-123" charset="-128"/>
                <a:cs typeface="ＭＳ Ｐゴシック" pitchFamily="-123" charset="-128"/>
              </a:rPr>
              <a:t>Linchpin - Who would you turn to if you needed help to solve a complicated problem? Examples. Image of linchpin with explanation.  It's the part of the system that holds critical parts together. Reference Seth Godin "Linchpin".</a:t>
            </a:r>
          </a:p>
          <a:p>
            <a:endParaRPr lang="en-US" dirty="0"/>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7</a:t>
            </a:fld>
            <a:endParaRPr lang="en-US"/>
          </a:p>
        </p:txBody>
      </p:sp>
    </p:spTree>
    <p:extLst>
      <p:ext uri="{BB962C8B-B14F-4D97-AF65-F5344CB8AC3E}">
        <p14:creationId xmlns:p14="http://schemas.microsoft.com/office/powerpoint/2010/main" val="3595025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how the perception of value and approach to storytelling must match to the level and audience you are communicating with.</a:t>
            </a:r>
          </a:p>
        </p:txBody>
      </p:sp>
      <p:sp>
        <p:nvSpPr>
          <p:cNvPr id="4" name="Slide Number Placeholder 3"/>
          <p:cNvSpPr>
            <a:spLocks noGrp="1"/>
          </p:cNvSpPr>
          <p:nvPr>
            <p:ph type="sldNum" sz="quarter" idx="5"/>
          </p:nvPr>
        </p:nvSpPr>
        <p:spPr/>
        <p:txBody>
          <a:bodyPr/>
          <a:lstStyle/>
          <a:p>
            <a:pPr>
              <a:defRPr/>
            </a:pPr>
            <a:fld id="{E1C1A4C1-DC07-4C1C-B494-DB814687CB4B}" type="slidenum">
              <a:rPr lang="en-US" smtClean="0"/>
              <a:pPr>
                <a:defRPr/>
              </a:pPr>
              <a:t>8</a:t>
            </a:fld>
            <a:endParaRPr lang="en-US"/>
          </a:p>
        </p:txBody>
      </p:sp>
    </p:spTree>
    <p:extLst>
      <p:ext uri="{BB962C8B-B14F-4D97-AF65-F5344CB8AC3E}">
        <p14:creationId xmlns:p14="http://schemas.microsoft.com/office/powerpoint/2010/main" val="323418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728663" y="1168400"/>
            <a:ext cx="5608637" cy="31559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706639" y="4500792"/>
            <a:ext cx="5653004" cy="3682610"/>
          </a:xfrm>
          <a:prstGeom prst="rect">
            <a:avLst/>
          </a:prstGeom>
        </p:spPr>
        <p:txBody>
          <a:bodyPr lIns="92047" tIns="92047" rIns="92047" bIns="92047" anchor="t" anchorCtr="0">
            <a:noAutofit/>
          </a:bodyPr>
          <a:lstStyle/>
          <a:p>
            <a:pPr>
              <a:spcBef>
                <a:spcPts val="0"/>
              </a:spcBef>
            </a:pPr>
            <a:r>
              <a:rPr lang="en-US" dirty="0"/>
              <a:t>A manager gets the right things done on time.</a:t>
            </a:r>
          </a:p>
          <a:p>
            <a:pPr>
              <a:spcBef>
                <a:spcPts val="0"/>
              </a:spcBef>
            </a:pPr>
            <a:r>
              <a:rPr lang="en-US" dirty="0"/>
              <a:t>A servant leader makes sure the team has the best chance for success and understands what success looks like.</a:t>
            </a:r>
            <a:endParaRPr dirty="0"/>
          </a:p>
        </p:txBody>
      </p:sp>
      <p:sp>
        <p:nvSpPr>
          <p:cNvPr id="324" name="Shape 324"/>
          <p:cNvSpPr txBox="1">
            <a:spLocks noGrp="1"/>
          </p:cNvSpPr>
          <p:nvPr>
            <p:ph type="sldNum" idx="12"/>
          </p:nvPr>
        </p:nvSpPr>
        <p:spPr>
          <a:xfrm>
            <a:off x="4002661" y="8883059"/>
            <a:ext cx="3062069" cy="469305"/>
          </a:xfrm>
          <a:prstGeom prst="rect">
            <a:avLst/>
          </a:prstGeom>
        </p:spPr>
        <p:txBody>
          <a:bodyPr lIns="93809" tIns="46892" rIns="93809" bIns="46892" anchor="b" anchorCtr="0">
            <a:noAutofit/>
          </a:bodyPr>
          <a:lstStyle/>
          <a:p>
            <a:pPr>
              <a:spcBef>
                <a:spcPts val="0"/>
              </a:spcBef>
            </a:pPr>
            <a:fld id="{00000000-1234-1234-1234-123412341234}" type="slidenum">
              <a:rPr lang="en-US"/>
              <a:pPr>
                <a:spcBef>
                  <a:spcPts val="0"/>
                </a:spcBef>
              </a:pPr>
              <a:t>9</a:t>
            </a:fld>
            <a:endParaRPr lang="en-US"/>
          </a:p>
        </p:txBody>
      </p:sp>
    </p:spTree>
    <p:extLst>
      <p:ext uri="{BB962C8B-B14F-4D97-AF65-F5344CB8AC3E}">
        <p14:creationId xmlns:p14="http://schemas.microsoft.com/office/powerpoint/2010/main" val="130678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endParaRPr lang="en-CA"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normAutofit/>
          </a:bodyPr>
          <a:lstStyle>
            <a:lvl1pPr>
              <a:spcBef>
                <a:spcPts val="600"/>
              </a:spcBef>
              <a:spcAft>
                <a:spcPts val="1200"/>
              </a:spcAft>
              <a:defRPr sz="3200">
                <a:solidFill>
                  <a:schemeClr val="tx1"/>
                </a:solidFill>
                <a:latin typeface="Avenir Roman" panose="02000503020000020003" pitchFamily="2" charset="0"/>
              </a:defRPr>
            </a:lvl1pPr>
            <a:lvl2pPr>
              <a:spcBef>
                <a:spcPts val="0"/>
              </a:spcBef>
              <a:spcAft>
                <a:spcPts val="600"/>
              </a:spcAft>
              <a:defRPr>
                <a:solidFill>
                  <a:schemeClr val="tx1"/>
                </a:solidFill>
                <a:latin typeface="Avenir Roman" panose="02000503020000020003" pitchFamily="2" charset="0"/>
              </a:defRPr>
            </a:lvl2pPr>
            <a:lvl3pPr>
              <a:defRPr>
                <a:solidFill>
                  <a:schemeClr val="tx1"/>
                </a:solidFill>
                <a:latin typeface="Avenir Roman" panose="02000503020000020003" pitchFamily="2" charset="0"/>
              </a:defRPr>
            </a:lvl3pPr>
            <a:lvl4pPr>
              <a:defRPr>
                <a:solidFill>
                  <a:schemeClr val="tx1"/>
                </a:solidFill>
                <a:latin typeface="Avenir Roman" panose="02000503020000020003" pitchFamily="2" charset="0"/>
              </a:defRPr>
            </a:lvl4pPr>
            <a:lvl5pPr>
              <a:defRPr>
                <a:solidFill>
                  <a:schemeClr val="tx1"/>
                </a:solidFill>
                <a:latin typeface="Avenir Roman"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Rectangle 4">
            <a:extLst>
              <a:ext uri="{FF2B5EF4-FFF2-40B4-BE49-F238E27FC236}">
                <a16:creationId xmlns:a16="http://schemas.microsoft.com/office/drawing/2014/main" id="{51AF31FF-DA95-4D94-8983-0BD16ED232BD}"/>
              </a:ext>
            </a:extLst>
          </p:cNvPr>
          <p:cNvSpPr>
            <a:spLocks noGrp="1" noChangeArrowheads="1"/>
          </p:cNvSpPr>
          <p:nvPr>
            <p:ph type="dt" sz="half" idx="2"/>
          </p:nvPr>
        </p:nvSpPr>
        <p:spPr bwMode="auto">
          <a:xfrm>
            <a:off x="9947878" y="6475333"/>
            <a:ext cx="1021904"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23" charset="0"/>
                <a:ea typeface="ＭＳ Ｐゴシック" pitchFamily="-123" charset="-128"/>
                <a:cs typeface="ＭＳ Ｐゴシック" pitchFamily="-123" charset="-128"/>
              </a:defRPr>
            </a:lvl1pPr>
          </a:lstStyle>
          <a:p>
            <a:pPr>
              <a:defRPr/>
            </a:pPr>
            <a:fld id="{BBC7DC59-EC28-4CFE-AA9B-28059029E2AF}" type="datetime1">
              <a:rPr lang="en-US" smtClean="0"/>
              <a:t>5/26/2019</a:t>
            </a:fld>
            <a:endParaRPr lang="en-US" dirty="0"/>
          </a:p>
        </p:txBody>
      </p:sp>
      <p:sp>
        <p:nvSpPr>
          <p:cNvPr id="5" name="Rectangle 5">
            <a:extLst>
              <a:ext uri="{FF2B5EF4-FFF2-40B4-BE49-F238E27FC236}">
                <a16:creationId xmlns:a16="http://schemas.microsoft.com/office/drawing/2014/main" id="{622C9402-1935-4FE7-8F3B-9654F5A9CEBD}"/>
              </a:ext>
            </a:extLst>
          </p:cNvPr>
          <p:cNvSpPr>
            <a:spLocks noGrp="1" noChangeArrowheads="1"/>
          </p:cNvSpPr>
          <p:nvPr>
            <p:ph type="ftr" sz="quarter" idx="3"/>
          </p:nvPr>
        </p:nvSpPr>
        <p:spPr bwMode="auto">
          <a:xfrm>
            <a:off x="609600" y="6476999"/>
            <a:ext cx="9338278"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Arial" pitchFamily="-123" charset="0"/>
                <a:ea typeface="ＭＳ Ｐゴシック" pitchFamily="-123" charset="-128"/>
                <a:cs typeface="ＭＳ Ｐゴシック" pitchFamily="-123" charset="-128"/>
              </a:defRPr>
            </a:lvl1pPr>
          </a:lstStyle>
          <a:p>
            <a:pPr algn="l">
              <a:defRPr/>
            </a:pPr>
            <a:r>
              <a:rPr lang="en-US"/>
              <a:t>©2019 Leslie Hughes, PunchMedia.ca and Hans Eckman, EckmanGuides.com</a:t>
            </a:r>
            <a:endParaRPr lang="en-US" dirty="0"/>
          </a:p>
        </p:txBody>
      </p:sp>
      <p:sp>
        <p:nvSpPr>
          <p:cNvPr id="6" name="Rectangle 6">
            <a:extLst>
              <a:ext uri="{FF2B5EF4-FFF2-40B4-BE49-F238E27FC236}">
                <a16:creationId xmlns:a16="http://schemas.microsoft.com/office/drawing/2014/main" id="{C1006B61-788C-4966-9E9D-3F6D64C8884D}"/>
              </a:ext>
            </a:extLst>
          </p:cNvPr>
          <p:cNvSpPr>
            <a:spLocks noGrp="1" noChangeArrowheads="1"/>
          </p:cNvSpPr>
          <p:nvPr>
            <p:ph type="sldNum" sz="quarter" idx="4"/>
          </p:nvPr>
        </p:nvSpPr>
        <p:spPr bwMode="auto">
          <a:xfrm>
            <a:off x="10992544" y="6476999"/>
            <a:ext cx="589856"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fld id="{75A4C760-613D-4B1E-9C40-118BDB21313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781127"/>
          </a:xfrm>
        </p:spPr>
        <p:txBody>
          <a:bodyPr/>
          <a:lstStyle>
            <a:lvl1pPr>
              <a:spcBef>
                <a:spcPts val="1200"/>
              </a:spcBef>
              <a:defRPr sz="2800">
                <a:solidFill>
                  <a:schemeClr val="tx1"/>
                </a:solidFill>
                <a:latin typeface="Avenir Roman" panose="02000503020000020003" pitchFamily="2" charset="0"/>
              </a:defRPr>
            </a:lvl1pPr>
            <a:lvl2pPr>
              <a:defRPr sz="2400">
                <a:solidFill>
                  <a:schemeClr val="tx1"/>
                </a:solidFill>
                <a:latin typeface="Avenir Roman" panose="02000503020000020003" pitchFamily="2" charset="0"/>
              </a:defRPr>
            </a:lvl2pPr>
            <a:lvl3pPr>
              <a:defRPr sz="2000">
                <a:solidFill>
                  <a:schemeClr val="tx1"/>
                </a:solidFill>
                <a:latin typeface="Avenir Roman" panose="02000503020000020003" pitchFamily="2" charset="0"/>
              </a:defRPr>
            </a:lvl3pPr>
            <a:lvl4pPr>
              <a:defRPr sz="1800">
                <a:solidFill>
                  <a:schemeClr val="tx1"/>
                </a:solidFill>
                <a:latin typeface="Avenir Roman" panose="02000503020000020003" pitchFamily="2" charset="0"/>
              </a:defRPr>
            </a:lvl4pPr>
            <a:lvl5pPr>
              <a:defRPr sz="1800">
                <a:solidFill>
                  <a:schemeClr val="tx1"/>
                </a:solidFill>
                <a:latin typeface="Avenir Roman" panose="02000503020000020003" pitchFamily="2"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97600" y="1600201"/>
            <a:ext cx="5384800" cy="4781127"/>
          </a:xfrm>
        </p:spPr>
        <p:txBody>
          <a:bodyPr/>
          <a:lstStyle>
            <a:lvl1pPr>
              <a:spcBef>
                <a:spcPts val="1200"/>
              </a:spcBef>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Rectangle 4"/>
          <p:cNvSpPr>
            <a:spLocks noGrp="1" noChangeArrowheads="1"/>
          </p:cNvSpPr>
          <p:nvPr>
            <p:ph type="dt" sz="half" idx="10"/>
          </p:nvPr>
        </p:nvSpPr>
        <p:spPr>
          <a:ln/>
        </p:spPr>
        <p:txBody>
          <a:bodyPr/>
          <a:lstStyle>
            <a:lvl1pPr>
              <a:defRPr/>
            </a:lvl1pPr>
          </a:lstStyle>
          <a:p>
            <a:pPr>
              <a:defRPr/>
            </a:pPr>
            <a:fld id="{BA2ABD41-EA1C-442D-99AC-4F5763DDD20F}" type="datetime1">
              <a:rPr lang="en-US" smtClean="0"/>
              <a:t>5/26/2019</a:t>
            </a:fld>
            <a:endParaRPr lang="en-US"/>
          </a:p>
        </p:txBody>
      </p:sp>
      <p:sp>
        <p:nvSpPr>
          <p:cNvPr id="6" name="Rectangle 5"/>
          <p:cNvSpPr>
            <a:spLocks noGrp="1" noChangeArrowheads="1"/>
          </p:cNvSpPr>
          <p:nvPr>
            <p:ph type="ftr" sz="quarter" idx="11"/>
          </p:nvPr>
        </p:nvSpPr>
        <p:spPr>
          <a:ln/>
        </p:spPr>
        <p:txBody>
          <a:bodyPr/>
          <a:lstStyle>
            <a:lvl1pPr>
              <a:defRPr/>
            </a:lvl1pPr>
          </a:lstStyle>
          <a:p>
            <a:pPr algn="l">
              <a:defRPr/>
            </a:pPr>
            <a:r>
              <a:rPr lang="en-US"/>
              <a:t>©2019 Leslie Hughes, PunchMedia.ca and Hans Eckman, EckmanGuides.com</a:t>
            </a: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1583255-5D3D-45C5-8A94-150BA91733D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fld id="{9EFA939F-7A70-44FD-B42B-9D6AE1E0BE38}" type="datetime1">
              <a:rPr lang="en-US" smtClean="0"/>
              <a:t>5/26/2019</a:t>
            </a:fld>
            <a:endParaRPr lang="en-US"/>
          </a:p>
        </p:txBody>
      </p:sp>
      <p:sp>
        <p:nvSpPr>
          <p:cNvPr id="4" name="Rectangle 5"/>
          <p:cNvSpPr>
            <a:spLocks noGrp="1" noChangeArrowheads="1"/>
          </p:cNvSpPr>
          <p:nvPr>
            <p:ph type="ftr" sz="quarter" idx="11"/>
          </p:nvPr>
        </p:nvSpPr>
        <p:spPr>
          <a:ln/>
        </p:spPr>
        <p:txBody>
          <a:bodyPr/>
          <a:lstStyle>
            <a:lvl1pPr>
              <a:defRPr/>
            </a:lvl1pPr>
          </a:lstStyle>
          <a:p>
            <a:pPr algn="l">
              <a:defRPr/>
            </a:pPr>
            <a:r>
              <a:rPr lang="en-US"/>
              <a:t>©2019 Leslie Hughes, PunchMedia.ca and Hans Eckman, EckmanGuides.com</a:t>
            </a: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F846AB26-BE0A-4DDC-9CE7-7FAA6F975D5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1F84DCE-26F3-47E7-8964-3AB2728CBCD5}"/>
              </a:ext>
            </a:extLst>
          </p:cNvPr>
          <p:cNvSpPr>
            <a:spLocks noGrp="1" noChangeArrowheads="1"/>
          </p:cNvSpPr>
          <p:nvPr>
            <p:ph type="dt" sz="half" idx="2"/>
          </p:nvPr>
        </p:nvSpPr>
        <p:spPr bwMode="auto">
          <a:xfrm>
            <a:off x="9947878" y="6475333"/>
            <a:ext cx="1021904"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23" charset="0"/>
                <a:ea typeface="ＭＳ Ｐゴシック" pitchFamily="-123" charset="-128"/>
                <a:cs typeface="ＭＳ Ｐゴシック" pitchFamily="-123" charset="-128"/>
              </a:defRPr>
            </a:lvl1pPr>
          </a:lstStyle>
          <a:p>
            <a:pPr>
              <a:defRPr/>
            </a:pPr>
            <a:fld id="{D7D57749-5EAD-41C2-9C5F-E97CFF7615B8}" type="datetime1">
              <a:rPr lang="en-US" smtClean="0"/>
              <a:t>5/26/2019</a:t>
            </a:fld>
            <a:endParaRPr lang="en-US" dirty="0"/>
          </a:p>
        </p:txBody>
      </p:sp>
      <p:sp>
        <p:nvSpPr>
          <p:cNvPr id="6" name="Footer Placeholder 5">
            <a:extLst>
              <a:ext uri="{FF2B5EF4-FFF2-40B4-BE49-F238E27FC236}">
                <a16:creationId xmlns:a16="http://schemas.microsoft.com/office/drawing/2014/main" id="{CF4B2C29-4B5B-4C40-BAEB-D6D21A34D52B}"/>
              </a:ext>
            </a:extLst>
          </p:cNvPr>
          <p:cNvSpPr>
            <a:spLocks noGrp="1" noChangeArrowheads="1"/>
          </p:cNvSpPr>
          <p:nvPr>
            <p:ph type="ftr" sz="quarter" idx="3"/>
          </p:nvPr>
        </p:nvSpPr>
        <p:spPr bwMode="auto">
          <a:xfrm>
            <a:off x="609600" y="6476999"/>
            <a:ext cx="9338278"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Arial" pitchFamily="-123" charset="0"/>
                <a:ea typeface="ＭＳ Ｐゴシック" pitchFamily="-123" charset="-128"/>
                <a:cs typeface="ＭＳ Ｐゴシック" pitchFamily="-123" charset="-128"/>
              </a:defRPr>
            </a:lvl1pPr>
          </a:lstStyle>
          <a:p>
            <a:pPr algn="l">
              <a:defRPr/>
            </a:pPr>
            <a:r>
              <a:rPr lang="en-US"/>
              <a:t>©2019 Leslie Hughes, PunchMedia.ca and Hans Eckman, EckmanGuides.com</a:t>
            </a:r>
            <a:endParaRPr lang="en-US" dirty="0"/>
          </a:p>
        </p:txBody>
      </p:sp>
      <p:sp>
        <p:nvSpPr>
          <p:cNvPr id="7" name="Slide Number Placeholder 6">
            <a:extLst>
              <a:ext uri="{FF2B5EF4-FFF2-40B4-BE49-F238E27FC236}">
                <a16:creationId xmlns:a16="http://schemas.microsoft.com/office/drawing/2014/main" id="{F563C2AC-71E0-45F9-AF86-855F30D67074}"/>
              </a:ext>
            </a:extLst>
          </p:cNvPr>
          <p:cNvSpPr>
            <a:spLocks noGrp="1" noChangeArrowheads="1"/>
          </p:cNvSpPr>
          <p:nvPr>
            <p:ph type="sldNum" sz="quarter" idx="4"/>
          </p:nvPr>
        </p:nvSpPr>
        <p:spPr bwMode="auto">
          <a:xfrm>
            <a:off x="10992544" y="6476999"/>
            <a:ext cx="589856"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fld id="{75A4C760-613D-4B1E-9C40-118BDB213138}"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735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ide by Side">
    <p:spTree>
      <p:nvGrpSpPr>
        <p:cNvPr id="1" name=""/>
        <p:cNvGrpSpPr/>
        <p:nvPr/>
      </p:nvGrpSpPr>
      <p:grpSpPr>
        <a:xfrm>
          <a:off x="0" y="0"/>
          <a:ext cx="0" cy="0"/>
          <a:chOff x="0" y="0"/>
          <a:chExt cx="0" cy="0"/>
        </a:xfrm>
      </p:grpSpPr>
      <p:sp>
        <p:nvSpPr>
          <p:cNvPr id="21" name="Titre 1"/>
          <p:cNvSpPr>
            <a:spLocks noGrp="1"/>
          </p:cNvSpPr>
          <p:nvPr>
            <p:ph type="title"/>
          </p:nvPr>
        </p:nvSpPr>
        <p:spPr>
          <a:xfrm>
            <a:off x="406400" y="730250"/>
            <a:ext cx="11277600" cy="488950"/>
          </a:xfrm>
        </p:spPr>
        <p:txBody>
          <a:bodyPr/>
          <a:lstStyle/>
          <a:p>
            <a:r>
              <a:rPr lang="en-US"/>
              <a:t>Click to edit Master title style</a:t>
            </a:r>
            <a:endParaRPr lang="fr-CA"/>
          </a:p>
        </p:txBody>
      </p:sp>
      <p:sp>
        <p:nvSpPr>
          <p:cNvPr id="22" name="Espace réservé du contenu 2"/>
          <p:cNvSpPr>
            <a:spLocks noGrp="1"/>
          </p:cNvSpPr>
          <p:nvPr>
            <p:ph idx="1" hasCustomPrompt="1"/>
          </p:nvPr>
        </p:nvSpPr>
        <p:spPr>
          <a:xfrm>
            <a:off x="304800" y="3048000"/>
            <a:ext cx="5791200" cy="3425667"/>
          </a:xfrm>
        </p:spPr>
        <p:txBody>
          <a:bodyPr>
            <a:normAutofit/>
          </a:bodyPr>
          <a:lstStyle>
            <a:lvl1pPr>
              <a:spcBef>
                <a:spcPts val="1200"/>
              </a:spcBef>
              <a:defRPr sz="2000" b="1">
                <a:solidFill>
                  <a:schemeClr val="tx1"/>
                </a:solidFill>
              </a:defRPr>
            </a:lvl1pPr>
            <a:lvl2pPr>
              <a:buFont typeface="Courier New" pitchFamily="49" charset="0"/>
              <a:buChar char="o"/>
              <a:defRPr sz="2000" b="1">
                <a:solidFill>
                  <a:schemeClr val="tx1"/>
                </a:solidFill>
                <a:latin typeface="Tahoma" pitchFamily="34" charset="0"/>
                <a:cs typeface="Tahoma" pitchFamily="34" charset="0"/>
              </a:defRPr>
            </a:lvl2pPr>
          </a:lstStyle>
          <a:p>
            <a:pPr lvl="0"/>
            <a:r>
              <a:rPr lang="fr-FR" dirty="0"/>
              <a:t>Cliquez pour modifier les styles du texte du masque</a:t>
            </a:r>
          </a:p>
          <a:p>
            <a:pPr lvl="1"/>
            <a:r>
              <a:rPr lang="fr-FR" dirty="0"/>
              <a:t>Deuxième niveau</a:t>
            </a:r>
          </a:p>
        </p:txBody>
      </p:sp>
      <p:sp>
        <p:nvSpPr>
          <p:cNvPr id="7" name="Espace réservé du contenu 2"/>
          <p:cNvSpPr>
            <a:spLocks noGrp="1"/>
          </p:cNvSpPr>
          <p:nvPr>
            <p:ph idx="14" hasCustomPrompt="1"/>
          </p:nvPr>
        </p:nvSpPr>
        <p:spPr>
          <a:xfrm>
            <a:off x="6096000" y="3048000"/>
            <a:ext cx="5689600" cy="3425667"/>
          </a:xfrm>
        </p:spPr>
        <p:txBody>
          <a:bodyPr>
            <a:normAutofit/>
          </a:bodyPr>
          <a:lstStyle>
            <a:lvl1pPr>
              <a:spcBef>
                <a:spcPts val="1200"/>
              </a:spcBef>
              <a:defRPr sz="2000" b="1">
                <a:solidFill>
                  <a:schemeClr val="tx1"/>
                </a:solidFill>
              </a:defRPr>
            </a:lvl1pPr>
            <a:lvl2pPr>
              <a:buFont typeface="Courier New" pitchFamily="49" charset="0"/>
              <a:buChar char="o"/>
              <a:defRPr sz="2000" b="1">
                <a:solidFill>
                  <a:schemeClr val="tx1"/>
                </a:solidFill>
                <a:latin typeface="Tahoma" pitchFamily="34" charset="0"/>
                <a:cs typeface="Tahoma" pitchFamily="34" charset="0"/>
              </a:defRPr>
            </a:lvl2pPr>
          </a:lstStyle>
          <a:p>
            <a:pPr lvl="0"/>
            <a:r>
              <a:rPr lang="fr-FR" dirty="0"/>
              <a:t>Cliquez pour modifier les styles du texte du masque</a:t>
            </a:r>
          </a:p>
          <a:p>
            <a:pPr lvl="1"/>
            <a:r>
              <a:rPr lang="fr-FR" dirty="0"/>
              <a:t>Deuxième niveau</a:t>
            </a:r>
          </a:p>
        </p:txBody>
      </p:sp>
      <p:sp>
        <p:nvSpPr>
          <p:cNvPr id="9" name="Espace réservé du contenu 2">
            <a:extLst>
              <a:ext uri="{FF2B5EF4-FFF2-40B4-BE49-F238E27FC236}">
                <a16:creationId xmlns:a16="http://schemas.microsoft.com/office/drawing/2014/main" id="{8F99E827-BDDD-4DCD-ABE4-9C312BBAA83C}"/>
              </a:ext>
            </a:extLst>
          </p:cNvPr>
          <p:cNvSpPr>
            <a:spLocks noGrp="1"/>
          </p:cNvSpPr>
          <p:nvPr>
            <p:ph idx="15" hasCustomPrompt="1"/>
          </p:nvPr>
        </p:nvSpPr>
        <p:spPr>
          <a:xfrm>
            <a:off x="295701" y="1371600"/>
            <a:ext cx="11489899" cy="1676400"/>
          </a:xfrm>
        </p:spPr>
        <p:txBody>
          <a:bodyPr>
            <a:normAutofit/>
          </a:bodyPr>
          <a:lstStyle>
            <a:lvl1pPr>
              <a:spcBef>
                <a:spcPts val="1200"/>
              </a:spcBef>
              <a:defRPr sz="2000" b="1">
                <a:solidFill>
                  <a:schemeClr val="tx1"/>
                </a:solidFill>
              </a:defRPr>
            </a:lvl1pPr>
            <a:lvl2pPr>
              <a:buFont typeface="Courier New" pitchFamily="49" charset="0"/>
              <a:buChar char="o"/>
              <a:defRPr sz="2000" b="1">
                <a:solidFill>
                  <a:schemeClr val="tx1"/>
                </a:solidFill>
                <a:latin typeface="Tahoma" pitchFamily="34" charset="0"/>
                <a:cs typeface="Tahoma" pitchFamily="34" charset="0"/>
              </a:defRPr>
            </a:lvl2pPr>
          </a:lstStyle>
          <a:p>
            <a:pPr lvl="0"/>
            <a:r>
              <a:rPr lang="fr-FR" dirty="0"/>
              <a:t>Cliquez pour modifier les styles du texte du masque</a:t>
            </a:r>
          </a:p>
          <a:p>
            <a:pPr lvl="1"/>
            <a:r>
              <a:rPr lang="fr-FR" dirty="0"/>
              <a:t>Deuxième niveau</a:t>
            </a:r>
          </a:p>
        </p:txBody>
      </p:sp>
      <p:sp>
        <p:nvSpPr>
          <p:cNvPr id="10" name="Rectangle 4">
            <a:extLst>
              <a:ext uri="{FF2B5EF4-FFF2-40B4-BE49-F238E27FC236}">
                <a16:creationId xmlns:a16="http://schemas.microsoft.com/office/drawing/2014/main" id="{F1DB5E19-5EAA-48CD-806A-A928B448A459}"/>
              </a:ext>
            </a:extLst>
          </p:cNvPr>
          <p:cNvSpPr>
            <a:spLocks noGrp="1" noChangeArrowheads="1"/>
          </p:cNvSpPr>
          <p:nvPr>
            <p:ph type="dt" sz="half" idx="2"/>
          </p:nvPr>
        </p:nvSpPr>
        <p:spPr bwMode="auto">
          <a:xfrm>
            <a:off x="9947878" y="6475333"/>
            <a:ext cx="1021904"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23" charset="0"/>
                <a:ea typeface="ＭＳ Ｐゴシック" pitchFamily="-123" charset="-128"/>
                <a:cs typeface="ＭＳ Ｐゴシック" pitchFamily="-123" charset="-128"/>
              </a:defRPr>
            </a:lvl1pPr>
          </a:lstStyle>
          <a:p>
            <a:pPr>
              <a:defRPr/>
            </a:pPr>
            <a:fld id="{C3F1C7AC-4659-4811-A225-8CD4E0D8DE27}" type="datetime1">
              <a:rPr lang="en-US" smtClean="0"/>
              <a:t>5/26/2019</a:t>
            </a:fld>
            <a:endParaRPr lang="en-US" dirty="0"/>
          </a:p>
        </p:txBody>
      </p:sp>
      <p:sp>
        <p:nvSpPr>
          <p:cNvPr id="11" name="Rectangle 5">
            <a:extLst>
              <a:ext uri="{FF2B5EF4-FFF2-40B4-BE49-F238E27FC236}">
                <a16:creationId xmlns:a16="http://schemas.microsoft.com/office/drawing/2014/main" id="{59A65CEC-F5F4-41A3-A6C4-1EBEE6E9CD07}"/>
              </a:ext>
            </a:extLst>
          </p:cNvPr>
          <p:cNvSpPr>
            <a:spLocks noGrp="1" noChangeArrowheads="1"/>
          </p:cNvSpPr>
          <p:nvPr>
            <p:ph type="ftr" sz="quarter" idx="3"/>
          </p:nvPr>
        </p:nvSpPr>
        <p:spPr bwMode="auto">
          <a:xfrm>
            <a:off x="609600" y="6476999"/>
            <a:ext cx="9338278"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Arial" pitchFamily="-123" charset="0"/>
                <a:ea typeface="ＭＳ Ｐゴシック" pitchFamily="-123" charset="-128"/>
                <a:cs typeface="ＭＳ Ｐゴシック" pitchFamily="-123" charset="-128"/>
              </a:defRPr>
            </a:lvl1pPr>
          </a:lstStyle>
          <a:p>
            <a:pPr algn="l">
              <a:defRPr/>
            </a:pPr>
            <a:r>
              <a:rPr lang="en-US"/>
              <a:t>©2019 Leslie Hughes, PunchMedia.ca and Hans Eckman, EckmanGuides.com</a:t>
            </a:r>
            <a:endParaRPr lang="en-US" dirty="0"/>
          </a:p>
        </p:txBody>
      </p:sp>
      <p:sp>
        <p:nvSpPr>
          <p:cNvPr id="13" name="Rectangle 6">
            <a:extLst>
              <a:ext uri="{FF2B5EF4-FFF2-40B4-BE49-F238E27FC236}">
                <a16:creationId xmlns:a16="http://schemas.microsoft.com/office/drawing/2014/main" id="{6AE5DE84-D204-441C-8153-713C759AC981}"/>
              </a:ext>
            </a:extLst>
          </p:cNvPr>
          <p:cNvSpPr>
            <a:spLocks noGrp="1" noChangeArrowheads="1"/>
          </p:cNvSpPr>
          <p:nvPr>
            <p:ph type="sldNum" sz="quarter" idx="4"/>
          </p:nvPr>
        </p:nvSpPr>
        <p:spPr bwMode="auto">
          <a:xfrm>
            <a:off x="10992544" y="6476999"/>
            <a:ext cx="589856"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fld id="{75A4C760-613D-4B1E-9C40-118BDB213138}" type="slidenum">
              <a:rPr lang="en-US" smtClean="0"/>
              <a:pPr>
                <a:defRPr/>
              </a:pPr>
              <a:t>‹#›</a:t>
            </a:fld>
            <a:endParaRPr lang="en-US"/>
          </a:p>
        </p:txBody>
      </p:sp>
    </p:spTree>
    <p:extLst>
      <p:ext uri="{BB962C8B-B14F-4D97-AF65-F5344CB8AC3E}">
        <p14:creationId xmlns:p14="http://schemas.microsoft.com/office/powerpoint/2010/main" val="361758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1" name="Titre 1"/>
          <p:cNvSpPr>
            <a:spLocks noGrp="1"/>
          </p:cNvSpPr>
          <p:nvPr>
            <p:ph type="title"/>
          </p:nvPr>
        </p:nvSpPr>
        <p:spPr>
          <a:xfrm>
            <a:off x="406400" y="730250"/>
            <a:ext cx="11277600" cy="488950"/>
          </a:xfrm>
        </p:spPr>
        <p:txBody>
          <a:bodyPr/>
          <a:lstStyle/>
          <a:p>
            <a:r>
              <a:rPr lang="en-US"/>
              <a:t>Click to edit Master title style</a:t>
            </a:r>
            <a:endParaRPr lang="fr-CA"/>
          </a:p>
        </p:txBody>
      </p:sp>
      <p:sp>
        <p:nvSpPr>
          <p:cNvPr id="5" name="Date Placeholder 4">
            <a:extLst>
              <a:ext uri="{FF2B5EF4-FFF2-40B4-BE49-F238E27FC236}">
                <a16:creationId xmlns:a16="http://schemas.microsoft.com/office/drawing/2014/main" id="{ADCEC43E-CC45-482C-9F3D-895D2A77C6CC}"/>
              </a:ext>
            </a:extLst>
          </p:cNvPr>
          <p:cNvSpPr>
            <a:spLocks noGrp="1" noChangeArrowheads="1"/>
          </p:cNvSpPr>
          <p:nvPr>
            <p:ph type="dt" sz="half" idx="2"/>
          </p:nvPr>
        </p:nvSpPr>
        <p:spPr bwMode="auto">
          <a:xfrm>
            <a:off x="9947878" y="6475333"/>
            <a:ext cx="1021904"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23" charset="0"/>
                <a:ea typeface="ＭＳ Ｐゴシック" pitchFamily="-123" charset="-128"/>
                <a:cs typeface="ＭＳ Ｐゴシック" pitchFamily="-123" charset="-128"/>
              </a:defRPr>
            </a:lvl1pPr>
          </a:lstStyle>
          <a:p>
            <a:pPr>
              <a:defRPr/>
            </a:pPr>
            <a:fld id="{69A6093F-C844-430B-AD2B-7CA845AF779E}" type="datetime1">
              <a:rPr lang="en-US" smtClean="0"/>
              <a:t>5/26/2019</a:t>
            </a:fld>
            <a:endParaRPr lang="en-US" dirty="0"/>
          </a:p>
        </p:txBody>
      </p:sp>
      <p:sp>
        <p:nvSpPr>
          <p:cNvPr id="6" name="Footer Placeholder 5">
            <a:extLst>
              <a:ext uri="{FF2B5EF4-FFF2-40B4-BE49-F238E27FC236}">
                <a16:creationId xmlns:a16="http://schemas.microsoft.com/office/drawing/2014/main" id="{D6AE4C43-111F-4259-9D98-D296C225003A}"/>
              </a:ext>
            </a:extLst>
          </p:cNvPr>
          <p:cNvSpPr>
            <a:spLocks noGrp="1" noChangeArrowheads="1"/>
          </p:cNvSpPr>
          <p:nvPr>
            <p:ph type="ftr" sz="quarter" idx="3"/>
          </p:nvPr>
        </p:nvSpPr>
        <p:spPr bwMode="auto">
          <a:xfrm>
            <a:off x="609600" y="6476999"/>
            <a:ext cx="9338278"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Arial" pitchFamily="-123" charset="0"/>
                <a:ea typeface="ＭＳ Ｐゴシック" pitchFamily="-123" charset="-128"/>
                <a:cs typeface="ＭＳ Ｐゴシック" pitchFamily="-123" charset="-128"/>
              </a:defRPr>
            </a:lvl1pPr>
          </a:lstStyle>
          <a:p>
            <a:pPr algn="l">
              <a:defRPr/>
            </a:pPr>
            <a:r>
              <a:rPr lang="en-US"/>
              <a:t>©2019 Leslie Hughes, PunchMedia.ca and Hans Eckman, EckmanGuides.com</a:t>
            </a:r>
            <a:endParaRPr lang="en-US" dirty="0"/>
          </a:p>
        </p:txBody>
      </p:sp>
      <p:sp>
        <p:nvSpPr>
          <p:cNvPr id="7" name="Slide Number Placeholder 6">
            <a:extLst>
              <a:ext uri="{FF2B5EF4-FFF2-40B4-BE49-F238E27FC236}">
                <a16:creationId xmlns:a16="http://schemas.microsoft.com/office/drawing/2014/main" id="{9C0E22BD-CF0E-4501-A871-44E41BFFE28A}"/>
              </a:ext>
            </a:extLst>
          </p:cNvPr>
          <p:cNvSpPr>
            <a:spLocks noGrp="1" noChangeArrowheads="1"/>
          </p:cNvSpPr>
          <p:nvPr>
            <p:ph type="sldNum" sz="quarter" idx="4"/>
          </p:nvPr>
        </p:nvSpPr>
        <p:spPr bwMode="auto">
          <a:xfrm>
            <a:off x="10992544" y="6476999"/>
            <a:ext cx="589856"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fld id="{75A4C760-613D-4B1E-9C40-118BDB213138}" type="slidenum">
              <a:rPr lang="en-US" smtClean="0"/>
              <a:pPr>
                <a:defRPr/>
              </a:pPr>
              <a:t>‹#›</a:t>
            </a:fld>
            <a:endParaRPr lang="en-US"/>
          </a:p>
        </p:txBody>
      </p:sp>
    </p:spTree>
    <p:extLst>
      <p:ext uri="{BB962C8B-B14F-4D97-AF65-F5344CB8AC3E}">
        <p14:creationId xmlns:p14="http://schemas.microsoft.com/office/powerpoint/2010/main" val="958771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417639"/>
            <a:ext cx="10972800" cy="50560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9947878" y="6475333"/>
            <a:ext cx="1021904"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23" charset="0"/>
                <a:ea typeface="ＭＳ Ｐゴシック" pitchFamily="-123" charset="-128"/>
                <a:cs typeface="ＭＳ Ｐゴシック" pitchFamily="-123" charset="-128"/>
              </a:defRPr>
            </a:lvl1pPr>
          </a:lstStyle>
          <a:p>
            <a:pPr>
              <a:defRPr/>
            </a:pPr>
            <a:fld id="{B738D8CD-D3FB-4200-BB1A-F221A1C976B6}" type="datetime1">
              <a:rPr lang="en-US" smtClean="0"/>
              <a:t>5/26/2019</a:t>
            </a:fld>
            <a:endParaRPr lang="en-US" dirty="0"/>
          </a:p>
        </p:txBody>
      </p:sp>
      <p:sp>
        <p:nvSpPr>
          <p:cNvPr id="1029" name="Rectangle 5"/>
          <p:cNvSpPr>
            <a:spLocks noGrp="1" noChangeArrowheads="1"/>
          </p:cNvSpPr>
          <p:nvPr>
            <p:ph type="ftr" sz="quarter" idx="3"/>
          </p:nvPr>
        </p:nvSpPr>
        <p:spPr bwMode="auto">
          <a:xfrm>
            <a:off x="609600" y="6476999"/>
            <a:ext cx="9338278"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latin typeface="Arial" pitchFamily="-123" charset="0"/>
                <a:ea typeface="ＭＳ Ｐゴシック" pitchFamily="-123" charset="-128"/>
                <a:cs typeface="ＭＳ Ｐゴシック" pitchFamily="-123" charset="-128"/>
              </a:defRPr>
            </a:lvl1pPr>
          </a:lstStyle>
          <a:p>
            <a:pPr algn="l">
              <a:defRPr/>
            </a:pPr>
            <a:r>
              <a:rPr lang="en-US"/>
              <a:t>©2019 Leslie Hughes, PunchMedia.ca and Hans Eckman, EckmanGuides.com</a:t>
            </a:r>
            <a:endParaRPr lang="en-US" dirty="0"/>
          </a:p>
        </p:txBody>
      </p:sp>
      <p:sp>
        <p:nvSpPr>
          <p:cNvPr id="1030" name="Rectangle 6"/>
          <p:cNvSpPr>
            <a:spLocks noGrp="1" noChangeArrowheads="1"/>
          </p:cNvSpPr>
          <p:nvPr>
            <p:ph type="sldNum" sz="quarter" idx="4"/>
          </p:nvPr>
        </p:nvSpPr>
        <p:spPr bwMode="auto">
          <a:xfrm>
            <a:off x="10992544" y="6476999"/>
            <a:ext cx="589856"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fld id="{75A4C760-613D-4B1E-9C40-118BDB213138}"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8" r:id="rId3"/>
    <p:sldLayoutId id="2147483656" r:id="rId4"/>
    <p:sldLayoutId id="2147483655" r:id="rId5"/>
    <p:sldLayoutId id="2147483666" r:id="rId6"/>
    <p:sldLayoutId id="2147483664" r:id="rId7"/>
    <p:sldLayoutId id="2147483665" r:id="rId8"/>
  </p:sldLayoutIdLst>
  <p:hf hdr="0" dt="0"/>
  <p:txStyles>
    <p:titleStyle>
      <a:lvl1pPr algn="l" rtl="0" eaLnBrk="0" fontAlgn="base" hangingPunct="0">
        <a:spcBef>
          <a:spcPct val="0"/>
        </a:spcBef>
        <a:spcAft>
          <a:spcPct val="0"/>
        </a:spcAft>
        <a:defRPr sz="3600" b="1">
          <a:solidFill>
            <a:schemeClr val="tx2"/>
          </a:solidFill>
          <a:latin typeface="Avenir Heavy"/>
          <a:ea typeface="ＭＳ Ｐゴシック" pitchFamily="-123" charset="-128"/>
          <a:cs typeface="Avenir Heavy"/>
        </a:defRPr>
      </a:lvl1pPr>
      <a:lvl2pPr algn="ctr" rtl="0" eaLnBrk="0" fontAlgn="base" hangingPunct="0">
        <a:spcBef>
          <a:spcPct val="0"/>
        </a:spcBef>
        <a:spcAft>
          <a:spcPct val="0"/>
        </a:spcAft>
        <a:defRPr sz="3600" b="1">
          <a:solidFill>
            <a:schemeClr val="tx1"/>
          </a:solidFill>
          <a:latin typeface="Century Gothic" pitchFamily="-123" charset="0"/>
          <a:ea typeface="ＭＳ Ｐゴシック" pitchFamily="-123" charset="-128"/>
          <a:cs typeface="ＭＳ Ｐゴシック" pitchFamily="-123" charset="-128"/>
        </a:defRPr>
      </a:lvl2pPr>
      <a:lvl3pPr algn="ctr" rtl="0" eaLnBrk="0" fontAlgn="base" hangingPunct="0">
        <a:spcBef>
          <a:spcPct val="0"/>
        </a:spcBef>
        <a:spcAft>
          <a:spcPct val="0"/>
        </a:spcAft>
        <a:defRPr sz="3600" b="1">
          <a:solidFill>
            <a:schemeClr val="tx1"/>
          </a:solidFill>
          <a:latin typeface="Century Gothic" pitchFamily="-123" charset="0"/>
          <a:ea typeface="ＭＳ Ｐゴシック" pitchFamily="-123" charset="-128"/>
          <a:cs typeface="ＭＳ Ｐゴシック" pitchFamily="-123" charset="-128"/>
        </a:defRPr>
      </a:lvl3pPr>
      <a:lvl4pPr algn="ctr" rtl="0" eaLnBrk="0" fontAlgn="base" hangingPunct="0">
        <a:spcBef>
          <a:spcPct val="0"/>
        </a:spcBef>
        <a:spcAft>
          <a:spcPct val="0"/>
        </a:spcAft>
        <a:defRPr sz="3600" b="1">
          <a:solidFill>
            <a:schemeClr val="tx1"/>
          </a:solidFill>
          <a:latin typeface="Century Gothic" pitchFamily="-123" charset="0"/>
          <a:ea typeface="ＭＳ Ｐゴシック" pitchFamily="-123" charset="-128"/>
          <a:cs typeface="ＭＳ Ｐゴシック" pitchFamily="-123" charset="-128"/>
        </a:defRPr>
      </a:lvl4pPr>
      <a:lvl5pPr algn="ctr" rtl="0" eaLnBrk="0" fontAlgn="base" hangingPunct="0">
        <a:spcBef>
          <a:spcPct val="0"/>
        </a:spcBef>
        <a:spcAft>
          <a:spcPct val="0"/>
        </a:spcAft>
        <a:defRPr sz="3600" b="1">
          <a:solidFill>
            <a:schemeClr val="tx1"/>
          </a:solidFill>
          <a:latin typeface="Century Gothic" pitchFamily="-123" charset="0"/>
          <a:ea typeface="ＭＳ Ｐゴシック" pitchFamily="-123" charset="-128"/>
          <a:cs typeface="ＭＳ Ｐゴシック" pitchFamily="-123" charset="-128"/>
        </a:defRPr>
      </a:lvl5pPr>
      <a:lvl6pPr marL="457200" algn="ctr" rtl="0" fontAlgn="base">
        <a:spcBef>
          <a:spcPct val="0"/>
        </a:spcBef>
        <a:spcAft>
          <a:spcPct val="0"/>
        </a:spcAft>
        <a:defRPr sz="3600">
          <a:solidFill>
            <a:schemeClr val="bg2"/>
          </a:solidFill>
          <a:latin typeface="Arial" charset="0"/>
        </a:defRPr>
      </a:lvl6pPr>
      <a:lvl7pPr marL="914400" algn="ctr" rtl="0" fontAlgn="base">
        <a:spcBef>
          <a:spcPct val="0"/>
        </a:spcBef>
        <a:spcAft>
          <a:spcPct val="0"/>
        </a:spcAft>
        <a:defRPr sz="3600">
          <a:solidFill>
            <a:schemeClr val="bg2"/>
          </a:solidFill>
          <a:latin typeface="Arial" charset="0"/>
        </a:defRPr>
      </a:lvl7pPr>
      <a:lvl8pPr marL="1371600" algn="ctr" rtl="0" fontAlgn="base">
        <a:spcBef>
          <a:spcPct val="0"/>
        </a:spcBef>
        <a:spcAft>
          <a:spcPct val="0"/>
        </a:spcAft>
        <a:defRPr sz="3600">
          <a:solidFill>
            <a:schemeClr val="bg2"/>
          </a:solidFill>
          <a:latin typeface="Arial" charset="0"/>
        </a:defRPr>
      </a:lvl8pPr>
      <a:lvl9pPr marL="1828800" algn="ctr" rtl="0" fontAlgn="base">
        <a:spcBef>
          <a:spcPct val="0"/>
        </a:spcBef>
        <a:spcAft>
          <a:spcPct val="0"/>
        </a:spcAft>
        <a:defRPr sz="3600">
          <a:solidFill>
            <a:schemeClr val="bg2"/>
          </a:solidFill>
          <a:latin typeface="Arial" charset="0"/>
        </a:defRPr>
      </a:lvl9pPr>
    </p:titleStyle>
    <p:bodyStyle>
      <a:lvl1pPr marL="342900" indent="-342900" algn="l" rtl="0" eaLnBrk="0" fontAlgn="base" hangingPunct="0">
        <a:spcBef>
          <a:spcPct val="20000"/>
        </a:spcBef>
        <a:spcAft>
          <a:spcPct val="0"/>
        </a:spcAft>
        <a:buClr>
          <a:srgbClr val="800000"/>
        </a:buClr>
        <a:buFont typeface="Arial"/>
        <a:buChar char="•"/>
        <a:defRPr sz="2000">
          <a:solidFill>
            <a:schemeClr val="tx1">
              <a:lumMod val="65000"/>
              <a:lumOff val="35000"/>
            </a:schemeClr>
          </a:solidFill>
          <a:latin typeface="Avenir Heavy"/>
          <a:ea typeface="ＭＳ Ｐゴシック" pitchFamily="-123" charset="-128"/>
          <a:cs typeface="Avenir Heavy"/>
        </a:defRPr>
      </a:lvl1pPr>
      <a:lvl2pPr marL="742950" indent="-285750" algn="l" rtl="0" eaLnBrk="0" fontAlgn="base" hangingPunct="0">
        <a:spcBef>
          <a:spcPct val="20000"/>
        </a:spcBef>
        <a:spcAft>
          <a:spcPct val="0"/>
        </a:spcAft>
        <a:buClr>
          <a:srgbClr val="FF6600"/>
        </a:buClr>
        <a:buChar char="•"/>
        <a:defRPr sz="1400">
          <a:solidFill>
            <a:schemeClr val="tx1">
              <a:lumMod val="65000"/>
              <a:lumOff val="35000"/>
            </a:schemeClr>
          </a:solidFill>
          <a:latin typeface="Avenir Heavy"/>
          <a:ea typeface="ＭＳ Ｐゴシック" pitchFamily="-123" charset="-128"/>
          <a:cs typeface="Avenir Heavy"/>
        </a:defRPr>
      </a:lvl2pPr>
      <a:lvl3pPr marL="1143000" indent="-228600" algn="l" rtl="0" eaLnBrk="0" fontAlgn="base" hangingPunct="0">
        <a:spcBef>
          <a:spcPct val="20000"/>
        </a:spcBef>
        <a:spcAft>
          <a:spcPct val="0"/>
        </a:spcAft>
        <a:buClr>
          <a:srgbClr val="DE1DE1"/>
        </a:buClr>
        <a:buChar char="•"/>
        <a:defRPr sz="1400">
          <a:solidFill>
            <a:schemeClr val="tx1">
              <a:lumMod val="65000"/>
              <a:lumOff val="35000"/>
            </a:schemeClr>
          </a:solidFill>
          <a:latin typeface="Avenir Heavy"/>
          <a:ea typeface="ＭＳ Ｐゴシック" pitchFamily="-123" charset="-128"/>
          <a:cs typeface="Avenir Heavy"/>
        </a:defRPr>
      </a:lvl3pPr>
      <a:lvl4pPr marL="1600200" indent="-228600" algn="l" rtl="0" eaLnBrk="0" fontAlgn="base" hangingPunct="0">
        <a:spcBef>
          <a:spcPct val="20000"/>
        </a:spcBef>
        <a:spcAft>
          <a:spcPct val="0"/>
        </a:spcAft>
        <a:buClr>
          <a:srgbClr val="800000"/>
        </a:buClr>
        <a:buFont typeface="Arial" pitchFamily="84" charset="0"/>
        <a:buChar char="–"/>
        <a:defRPr sz="1400">
          <a:solidFill>
            <a:schemeClr val="tx1">
              <a:lumMod val="65000"/>
              <a:lumOff val="35000"/>
            </a:schemeClr>
          </a:solidFill>
          <a:latin typeface="Avenir Heavy"/>
          <a:ea typeface="ＭＳ Ｐゴシック" pitchFamily="-123" charset="-128"/>
          <a:cs typeface="Avenir Heavy"/>
        </a:defRPr>
      </a:lvl4pPr>
      <a:lvl5pPr marL="2057400" indent="-228600" algn="l" rtl="0" eaLnBrk="0" fontAlgn="base" hangingPunct="0">
        <a:spcBef>
          <a:spcPct val="20000"/>
        </a:spcBef>
        <a:spcAft>
          <a:spcPct val="0"/>
        </a:spcAft>
        <a:buClr>
          <a:srgbClr val="800000"/>
        </a:buClr>
        <a:buFont typeface="Arial" pitchFamily="84" charset="0"/>
        <a:buChar char="»"/>
        <a:defRPr sz="1400">
          <a:solidFill>
            <a:schemeClr val="tx1">
              <a:lumMod val="65000"/>
              <a:lumOff val="35000"/>
            </a:schemeClr>
          </a:solidFill>
          <a:latin typeface="Avenir Heavy"/>
          <a:ea typeface="ＭＳ Ｐゴシック" pitchFamily="-123" charset="-128"/>
          <a:cs typeface="Avenir Heavy"/>
        </a:defRPr>
      </a:lvl5pPr>
      <a:lvl6pPr marL="2514600" indent="-228600" algn="l" rtl="0" fontAlgn="base">
        <a:spcBef>
          <a:spcPct val="20000"/>
        </a:spcBef>
        <a:spcAft>
          <a:spcPct val="0"/>
        </a:spcAft>
        <a:buClr>
          <a:schemeClr val="folHlink"/>
        </a:buClr>
        <a:buFont typeface="Arial" charset="0"/>
        <a:buChar char="»"/>
        <a:defRPr>
          <a:solidFill>
            <a:schemeClr val="bg2"/>
          </a:solidFill>
          <a:latin typeface="+mn-lt"/>
        </a:defRPr>
      </a:lvl6pPr>
      <a:lvl7pPr marL="2971800" indent="-228600" algn="l" rtl="0" fontAlgn="base">
        <a:spcBef>
          <a:spcPct val="20000"/>
        </a:spcBef>
        <a:spcAft>
          <a:spcPct val="0"/>
        </a:spcAft>
        <a:buClr>
          <a:schemeClr val="folHlink"/>
        </a:buClr>
        <a:buFont typeface="Arial" charset="0"/>
        <a:buChar char="»"/>
        <a:defRPr>
          <a:solidFill>
            <a:schemeClr val="bg2"/>
          </a:solidFill>
          <a:latin typeface="+mn-lt"/>
        </a:defRPr>
      </a:lvl7pPr>
      <a:lvl8pPr marL="3429000" indent="-228600" algn="l" rtl="0" fontAlgn="base">
        <a:spcBef>
          <a:spcPct val="20000"/>
        </a:spcBef>
        <a:spcAft>
          <a:spcPct val="0"/>
        </a:spcAft>
        <a:buClr>
          <a:schemeClr val="folHlink"/>
        </a:buClr>
        <a:buFont typeface="Arial" charset="0"/>
        <a:buChar char="»"/>
        <a:defRPr>
          <a:solidFill>
            <a:schemeClr val="bg2"/>
          </a:solidFill>
          <a:latin typeface="+mn-lt"/>
        </a:defRPr>
      </a:lvl8pPr>
      <a:lvl9pPr marL="3886200" indent="-228600" algn="l" rtl="0" fontAlgn="base">
        <a:spcBef>
          <a:spcPct val="20000"/>
        </a:spcBef>
        <a:spcAft>
          <a:spcPct val="0"/>
        </a:spcAft>
        <a:buClr>
          <a:schemeClr val="folHlink"/>
        </a:buClr>
        <a:buFont typeface="Arial" charset="0"/>
        <a:buChar char="»"/>
        <a:defRPr>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management30.com/product/delegation-pok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management30.com/product/delegation-poker/"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management30.com/product/delegation-poker/"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linkedin.com/in/dusty-rhoades-489b676"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s://www.nber.org/papers/w17982"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www.accenture.com/interactive-index.aspx"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forbes.com/sites/deborahljacobs/2013/05/17/how-an-online-reputation-can-hurt-your-job-hunt/#3ee43f5d14d8"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grapevine6.com/" TargetMode="External"/><Relationship Id="rId2" Type="http://schemas.openxmlformats.org/officeDocument/2006/relationships/hyperlink" Target="https://www.canva.com/" TargetMode="External"/><Relationship Id="rId1" Type="http://schemas.openxmlformats.org/officeDocument/2006/relationships/slideLayout" Target="../slideLayouts/slideLayout2.xml"/><Relationship Id="rId4" Type="http://schemas.openxmlformats.org/officeDocument/2006/relationships/hyperlink" Target="https://www.123rf.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s://www.goodreads.com/work/quotes/13387396"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mile.amazon.com/Drive-Surprising-Truth-About-Motivates/dp/1594484805/ref=sr_1_1?s=books&amp;ie=UTF8&amp;qid=1456066651&amp;sr=1-1&amp;keywords=daniel+pink+drive"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www.ted.com/talks/dan_pink_on_motivation"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3" name="Picture 2" descr="Screen Shot 2016-02-03 at 9.45.00 PM.png"/>
          <p:cNvPicPr>
            <a:picLocks noChangeAspect="1"/>
          </p:cNvPicPr>
          <p:nvPr/>
        </p:nvPicPr>
        <p:blipFill rotWithShape="1">
          <a:blip r:embed="rId3">
            <a:extLst>
              <a:ext uri="{28A0092B-C50C-407E-A947-70E740481C1C}">
                <a14:useLocalDpi xmlns:a14="http://schemas.microsoft.com/office/drawing/2010/main" val="0"/>
              </a:ext>
            </a:extLst>
          </a:blip>
          <a:srcRect l="4613" t="3477" r="11445" b="27897"/>
          <a:stretch/>
        </p:blipFill>
        <p:spPr>
          <a:xfrm>
            <a:off x="28878" y="4954"/>
            <a:ext cx="12172748" cy="6854697"/>
          </a:xfrm>
          <a:prstGeom prst="rect">
            <a:avLst/>
          </a:prstGeom>
        </p:spPr>
      </p:pic>
      <p:sp>
        <p:nvSpPr>
          <p:cNvPr id="14" name="Rectangle 13"/>
          <p:cNvSpPr/>
          <p:nvPr/>
        </p:nvSpPr>
        <p:spPr>
          <a:xfrm>
            <a:off x="0" y="-27385"/>
            <a:ext cx="12201626" cy="6887035"/>
          </a:xfrm>
          <a:prstGeom prst="rect">
            <a:avLst/>
          </a:prstGeom>
          <a:solidFill>
            <a:schemeClr val="tx2">
              <a:alpha val="5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Punch-OnDark-Tra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6320" y="5499061"/>
            <a:ext cx="1982103" cy="1066235"/>
          </a:xfrm>
          <a:prstGeom prst="rect">
            <a:avLst/>
          </a:prstGeom>
        </p:spPr>
      </p:pic>
      <p:sp>
        <p:nvSpPr>
          <p:cNvPr id="9" name="Rectangle 2"/>
          <p:cNvSpPr txBox="1">
            <a:spLocks noChangeArrowheads="1"/>
          </p:cNvSpPr>
          <p:nvPr/>
        </p:nvSpPr>
        <p:spPr bwMode="auto">
          <a:xfrm>
            <a:off x="150928" y="1340768"/>
            <a:ext cx="11928648" cy="34492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b="1">
                <a:solidFill>
                  <a:schemeClr val="tx2"/>
                </a:solidFill>
                <a:latin typeface="Avenir Heavy"/>
                <a:ea typeface="ＭＳ Ｐゴシック" pitchFamily="-123" charset="-128"/>
                <a:cs typeface="Avenir Heavy"/>
              </a:defRPr>
            </a:lvl1pPr>
            <a:lvl2pPr algn="ctr" rtl="0" eaLnBrk="0" fontAlgn="base" hangingPunct="0">
              <a:spcBef>
                <a:spcPct val="0"/>
              </a:spcBef>
              <a:spcAft>
                <a:spcPct val="0"/>
              </a:spcAft>
              <a:defRPr sz="3600" b="1">
                <a:solidFill>
                  <a:schemeClr val="tx1"/>
                </a:solidFill>
                <a:latin typeface="Century Gothic" pitchFamily="-123" charset="0"/>
                <a:ea typeface="ＭＳ Ｐゴシック" pitchFamily="-123" charset="-128"/>
                <a:cs typeface="ＭＳ Ｐゴシック" pitchFamily="-123" charset="-128"/>
              </a:defRPr>
            </a:lvl2pPr>
            <a:lvl3pPr algn="ctr" rtl="0" eaLnBrk="0" fontAlgn="base" hangingPunct="0">
              <a:spcBef>
                <a:spcPct val="0"/>
              </a:spcBef>
              <a:spcAft>
                <a:spcPct val="0"/>
              </a:spcAft>
              <a:defRPr sz="3600" b="1">
                <a:solidFill>
                  <a:schemeClr val="tx1"/>
                </a:solidFill>
                <a:latin typeface="Century Gothic" pitchFamily="-123" charset="0"/>
                <a:ea typeface="ＭＳ Ｐゴシック" pitchFamily="-123" charset="-128"/>
                <a:cs typeface="ＭＳ Ｐゴシック" pitchFamily="-123" charset="-128"/>
              </a:defRPr>
            </a:lvl3pPr>
            <a:lvl4pPr algn="ctr" rtl="0" eaLnBrk="0" fontAlgn="base" hangingPunct="0">
              <a:spcBef>
                <a:spcPct val="0"/>
              </a:spcBef>
              <a:spcAft>
                <a:spcPct val="0"/>
              </a:spcAft>
              <a:defRPr sz="3600" b="1">
                <a:solidFill>
                  <a:schemeClr val="tx1"/>
                </a:solidFill>
                <a:latin typeface="Century Gothic" pitchFamily="-123" charset="0"/>
                <a:ea typeface="ＭＳ Ｐゴシック" pitchFamily="-123" charset="-128"/>
                <a:cs typeface="ＭＳ Ｐゴシック" pitchFamily="-123" charset="-128"/>
              </a:defRPr>
            </a:lvl4pPr>
            <a:lvl5pPr algn="ctr" rtl="0" eaLnBrk="0" fontAlgn="base" hangingPunct="0">
              <a:spcBef>
                <a:spcPct val="0"/>
              </a:spcBef>
              <a:spcAft>
                <a:spcPct val="0"/>
              </a:spcAft>
              <a:defRPr sz="3600" b="1">
                <a:solidFill>
                  <a:schemeClr val="tx1"/>
                </a:solidFill>
                <a:latin typeface="Century Gothic" pitchFamily="-123" charset="0"/>
                <a:ea typeface="ＭＳ Ｐゴシック" pitchFamily="-123" charset="-128"/>
                <a:cs typeface="ＭＳ Ｐゴシック" pitchFamily="-123" charset="-128"/>
              </a:defRPr>
            </a:lvl5pPr>
            <a:lvl6pPr marL="457200" algn="ctr" rtl="0" fontAlgn="base">
              <a:spcBef>
                <a:spcPct val="0"/>
              </a:spcBef>
              <a:spcAft>
                <a:spcPct val="0"/>
              </a:spcAft>
              <a:defRPr sz="3600">
                <a:solidFill>
                  <a:schemeClr val="bg2"/>
                </a:solidFill>
                <a:latin typeface="Arial" charset="0"/>
              </a:defRPr>
            </a:lvl6pPr>
            <a:lvl7pPr marL="914400" algn="ctr" rtl="0" fontAlgn="base">
              <a:spcBef>
                <a:spcPct val="0"/>
              </a:spcBef>
              <a:spcAft>
                <a:spcPct val="0"/>
              </a:spcAft>
              <a:defRPr sz="3600">
                <a:solidFill>
                  <a:schemeClr val="bg2"/>
                </a:solidFill>
                <a:latin typeface="Arial" charset="0"/>
              </a:defRPr>
            </a:lvl7pPr>
            <a:lvl8pPr marL="1371600" algn="ctr" rtl="0" fontAlgn="base">
              <a:spcBef>
                <a:spcPct val="0"/>
              </a:spcBef>
              <a:spcAft>
                <a:spcPct val="0"/>
              </a:spcAft>
              <a:defRPr sz="3600">
                <a:solidFill>
                  <a:schemeClr val="bg2"/>
                </a:solidFill>
                <a:latin typeface="Arial" charset="0"/>
              </a:defRPr>
            </a:lvl8pPr>
            <a:lvl9pPr marL="1828800" algn="ctr" rtl="0" fontAlgn="base">
              <a:spcBef>
                <a:spcPct val="0"/>
              </a:spcBef>
              <a:spcAft>
                <a:spcPct val="0"/>
              </a:spcAft>
              <a:defRPr sz="3600">
                <a:solidFill>
                  <a:schemeClr val="bg2"/>
                </a:solidFill>
                <a:latin typeface="Arial" charset="0"/>
              </a:defRPr>
            </a:lvl9pPr>
          </a:lstStyle>
          <a:p>
            <a:r>
              <a:rPr lang="en-CA" sz="6600" b="0" dirty="0">
                <a:solidFill>
                  <a:schemeClr val="bg1"/>
                </a:solidFill>
              </a:rPr>
              <a:t>7 Ways to Become a Recognized Thought Leader and Linchpin</a:t>
            </a:r>
          </a:p>
        </p:txBody>
      </p:sp>
      <p:pic>
        <p:nvPicPr>
          <p:cNvPr id="6" name="Picture 5">
            <a:extLst>
              <a:ext uri="{FF2B5EF4-FFF2-40B4-BE49-F238E27FC236}">
                <a16:creationId xmlns:a16="http://schemas.microsoft.com/office/drawing/2014/main" id="{A2C2C5E8-12F1-FE46-A9B4-235AB0545E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747" y="5536264"/>
            <a:ext cx="3891271" cy="9918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4364A-1F00-E440-8078-11C5F1757284}"/>
              </a:ext>
            </a:extLst>
          </p:cNvPr>
          <p:cNvSpPr>
            <a:spLocks noGrp="1"/>
          </p:cNvSpPr>
          <p:nvPr>
            <p:ph type="title"/>
          </p:nvPr>
        </p:nvSpPr>
        <p:spPr/>
        <p:txBody>
          <a:bodyPr/>
          <a:lstStyle/>
          <a:p>
            <a:r>
              <a:rPr lang="en-US" dirty="0"/>
              <a:t>Principles of Servant Leadership </a:t>
            </a:r>
          </a:p>
        </p:txBody>
      </p:sp>
      <p:sp>
        <p:nvSpPr>
          <p:cNvPr id="5" name="Content Placeholder 4">
            <a:extLst>
              <a:ext uri="{FF2B5EF4-FFF2-40B4-BE49-F238E27FC236}">
                <a16:creationId xmlns:a16="http://schemas.microsoft.com/office/drawing/2014/main" id="{EFB529A2-4F36-2541-B0F9-6C0B2E144882}"/>
              </a:ext>
            </a:extLst>
          </p:cNvPr>
          <p:cNvSpPr>
            <a:spLocks noGrp="1"/>
          </p:cNvSpPr>
          <p:nvPr>
            <p:ph idx="1"/>
          </p:nvPr>
        </p:nvSpPr>
        <p:spPr/>
        <p:txBody>
          <a:bodyPr>
            <a:normAutofit fontScale="92500" lnSpcReduction="20000"/>
          </a:bodyPr>
          <a:lstStyle/>
          <a:p>
            <a:r>
              <a:rPr lang="en-US" b="1" dirty="0"/>
              <a:t>Empathy:</a:t>
            </a:r>
            <a:r>
              <a:rPr lang="en-US" dirty="0"/>
              <a:t> Understand and share the feelings of team members and customers.  Assume the good with instill loyalty and trust.</a:t>
            </a:r>
          </a:p>
          <a:p>
            <a:r>
              <a:rPr lang="en-US" b="1" dirty="0"/>
              <a:t>Awareness:</a:t>
            </a:r>
            <a:r>
              <a:rPr lang="en-US" dirty="0"/>
              <a:t> Care about employees. Be aware how decisions affect others.</a:t>
            </a:r>
          </a:p>
          <a:p>
            <a:r>
              <a:rPr lang="en-US" b="1" dirty="0"/>
              <a:t>Culture: </a:t>
            </a:r>
            <a:r>
              <a:rPr lang="en-US" dirty="0"/>
              <a:t>Build a community where employees and customers thrive.</a:t>
            </a:r>
          </a:p>
          <a:p>
            <a:r>
              <a:rPr lang="en-US" b="1" dirty="0"/>
              <a:t>Engage:</a:t>
            </a:r>
            <a:r>
              <a:rPr lang="en-US" dirty="0"/>
              <a:t> Collaboration over contract negotiation.</a:t>
            </a:r>
          </a:p>
          <a:p>
            <a:r>
              <a:rPr lang="en-US" b="1" dirty="0"/>
              <a:t>Conceptualization:</a:t>
            </a:r>
            <a:r>
              <a:rPr lang="en-US" dirty="0"/>
              <a:t> Focus on the big picture and outcome.</a:t>
            </a:r>
          </a:p>
          <a:p>
            <a:r>
              <a:rPr lang="en-US" b="1" dirty="0"/>
              <a:t>Growth:</a:t>
            </a:r>
            <a:r>
              <a:rPr lang="en-US" dirty="0"/>
              <a:t> Care passionately about the  personal and professional growth of team members.</a:t>
            </a:r>
          </a:p>
        </p:txBody>
      </p:sp>
      <p:sp>
        <p:nvSpPr>
          <p:cNvPr id="3" name="Footer Placeholder 2">
            <a:extLst>
              <a:ext uri="{FF2B5EF4-FFF2-40B4-BE49-F238E27FC236}">
                <a16:creationId xmlns:a16="http://schemas.microsoft.com/office/drawing/2014/main" id="{B6B60921-A28C-44EF-8474-510871DFF701}"/>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4" name="Slide Number Placeholder 3">
            <a:extLst>
              <a:ext uri="{FF2B5EF4-FFF2-40B4-BE49-F238E27FC236}">
                <a16:creationId xmlns:a16="http://schemas.microsoft.com/office/drawing/2014/main" id="{F68A83D0-08F8-45A6-8F33-C3C4DFD02C21}"/>
              </a:ext>
            </a:extLst>
          </p:cNvPr>
          <p:cNvSpPr>
            <a:spLocks noGrp="1"/>
          </p:cNvSpPr>
          <p:nvPr>
            <p:ph type="sldNum" sz="quarter" idx="4"/>
          </p:nvPr>
        </p:nvSpPr>
        <p:spPr/>
        <p:txBody>
          <a:bodyPr/>
          <a:lstStyle/>
          <a:p>
            <a:pPr>
              <a:defRPr/>
            </a:pPr>
            <a:fld id="{75A4C760-613D-4B1E-9C40-118BDB213138}" type="slidenum">
              <a:rPr lang="en-US" smtClean="0"/>
              <a:pPr>
                <a:defRPr/>
              </a:pPr>
              <a:t>10</a:t>
            </a:fld>
            <a:endParaRPr lang="en-US"/>
          </a:p>
        </p:txBody>
      </p:sp>
    </p:spTree>
    <p:extLst>
      <p:ext uri="{BB962C8B-B14F-4D97-AF65-F5344CB8AC3E}">
        <p14:creationId xmlns:p14="http://schemas.microsoft.com/office/powerpoint/2010/main" val="15753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2" name="Footer Placeholder 1">
            <a:extLst>
              <a:ext uri="{FF2B5EF4-FFF2-40B4-BE49-F238E27FC236}">
                <a16:creationId xmlns:a16="http://schemas.microsoft.com/office/drawing/2014/main" id="{68B0C334-F7BE-4374-8516-EFA47976942A}"/>
              </a:ext>
            </a:extLst>
          </p:cNvPr>
          <p:cNvSpPr>
            <a:spLocks noGrp="1"/>
          </p:cNvSpPr>
          <p:nvPr>
            <p:ph type="ftr" sz="quarter" idx="3"/>
          </p:nvPr>
        </p:nvSpPr>
        <p:spPr>
          <a:xfrm>
            <a:off x="304800" y="6553200"/>
            <a:ext cx="10668000" cy="304800"/>
          </a:xfrm>
        </p:spPr>
        <p:txBody>
          <a:bodyPr/>
          <a:lstStyle/>
          <a:p>
            <a:pPr algn="l"/>
            <a:r>
              <a:rPr lang="en-US" dirty="0"/>
              <a:t>©2019 Leslie Hughes, PunchMedia.ca and Hans Eckman, EckmanGuides.com</a:t>
            </a:r>
          </a:p>
        </p:txBody>
      </p:sp>
      <p:sp>
        <p:nvSpPr>
          <p:cNvPr id="333" name="Shape 333"/>
          <p:cNvSpPr txBox="1">
            <a:spLocks noGrp="1"/>
          </p:cNvSpPr>
          <p:nvPr>
            <p:ph type="title"/>
          </p:nvPr>
        </p:nvSpPr>
        <p:spPr/>
        <p:txBody>
          <a:bodyPr/>
          <a:lstStyle/>
          <a:p>
            <a:r>
              <a:rPr lang="en-US" dirty="0"/>
              <a:t>Foundation of Servant Leadership</a:t>
            </a:r>
          </a:p>
        </p:txBody>
      </p:sp>
      <p:sp>
        <p:nvSpPr>
          <p:cNvPr id="3" name="Slide Number Placeholder 2">
            <a:extLst>
              <a:ext uri="{FF2B5EF4-FFF2-40B4-BE49-F238E27FC236}">
                <a16:creationId xmlns:a16="http://schemas.microsoft.com/office/drawing/2014/main" id="{E2A79978-2ACC-4C77-986F-F457703761FA}"/>
              </a:ext>
            </a:extLst>
          </p:cNvPr>
          <p:cNvSpPr>
            <a:spLocks noGrp="1"/>
          </p:cNvSpPr>
          <p:nvPr>
            <p:ph type="sldNum" sz="quarter" idx="4"/>
          </p:nvPr>
        </p:nvSpPr>
        <p:spPr>
          <a:xfrm>
            <a:off x="10972800" y="6553200"/>
            <a:ext cx="812800" cy="304800"/>
          </a:xfrm>
        </p:spPr>
        <p:txBody>
          <a:bodyPr/>
          <a:lstStyle/>
          <a:p>
            <a:fld id="{00000000-1234-1234-1234-123412341234}" type="slidenum">
              <a:rPr lang="en-US" smtClean="0">
                <a:sym typeface="Calibri"/>
              </a:rPr>
              <a:pPr/>
              <a:t>11</a:t>
            </a:fld>
            <a:endParaRPr lang="en-US">
              <a:sym typeface="Calibri"/>
            </a:endParaRPr>
          </a:p>
        </p:txBody>
      </p:sp>
      <p:sp>
        <p:nvSpPr>
          <p:cNvPr id="334" name="Shape 334"/>
          <p:cNvSpPr txBox="1">
            <a:spLocks noGrp="1"/>
          </p:cNvSpPr>
          <p:nvPr>
            <p:ph type="body" idx="4294967295"/>
          </p:nvPr>
        </p:nvSpPr>
        <p:spPr>
          <a:xfrm>
            <a:off x="4542659" y="1484313"/>
            <a:ext cx="3106683" cy="1747837"/>
          </a:xfrm>
        </p:spPr>
        <p:txBody>
          <a:bodyPr/>
          <a:lstStyle/>
          <a:p>
            <a:pPr marL="0" indent="0" algn="ctr">
              <a:buNone/>
            </a:pPr>
            <a:r>
              <a:rPr lang="en-US" sz="2400" b="1" u="sng" dirty="0">
                <a:solidFill>
                  <a:schemeClr val="tx1"/>
                </a:solidFill>
                <a:latin typeface="Avenir Roman" panose="02000503020000020003" pitchFamily="2" charset="0"/>
              </a:rPr>
              <a:t>Empower the Team</a:t>
            </a:r>
          </a:p>
          <a:p>
            <a:r>
              <a:rPr lang="en-US" sz="2400" dirty="0">
                <a:latin typeface="Avenir Roman" panose="02000503020000020003" pitchFamily="2" charset="0"/>
              </a:rPr>
              <a:t>Collaboration</a:t>
            </a:r>
          </a:p>
          <a:p>
            <a:r>
              <a:rPr lang="en-US" sz="2400" dirty="0">
                <a:latin typeface="Avenir Roman" panose="02000503020000020003" pitchFamily="2" charset="0"/>
              </a:rPr>
              <a:t>Accountability</a:t>
            </a:r>
          </a:p>
          <a:p>
            <a:r>
              <a:rPr lang="en-US" sz="2400" dirty="0">
                <a:latin typeface="Avenir Roman" panose="02000503020000020003" pitchFamily="2" charset="0"/>
              </a:rPr>
              <a:t>Trust team decisions</a:t>
            </a:r>
          </a:p>
        </p:txBody>
      </p:sp>
      <p:sp>
        <p:nvSpPr>
          <p:cNvPr id="335" name="Shape 335"/>
          <p:cNvSpPr txBox="1">
            <a:spLocks noGrp="1"/>
          </p:cNvSpPr>
          <p:nvPr>
            <p:ph type="body" idx="4294967295"/>
          </p:nvPr>
        </p:nvSpPr>
        <p:spPr>
          <a:xfrm>
            <a:off x="1487488" y="4409149"/>
            <a:ext cx="3754754" cy="1627980"/>
          </a:xfrm>
        </p:spPr>
        <p:txBody>
          <a:bodyPr/>
          <a:lstStyle/>
          <a:p>
            <a:pPr marL="0" indent="0" algn="ctr">
              <a:buNone/>
            </a:pPr>
            <a:r>
              <a:rPr lang="en-US" sz="2400" b="1" u="sng" dirty="0">
                <a:solidFill>
                  <a:schemeClr val="tx1"/>
                </a:solidFill>
                <a:latin typeface="Avenir Roman" panose="02000503020000020003" pitchFamily="2" charset="0"/>
              </a:rPr>
              <a:t>Support the Team</a:t>
            </a:r>
          </a:p>
          <a:p>
            <a:r>
              <a:rPr lang="en-US" sz="2400" dirty="0">
                <a:latin typeface="Avenir Roman" panose="02000503020000020003" pitchFamily="2" charset="0"/>
              </a:rPr>
              <a:t>Clear obstacles</a:t>
            </a:r>
          </a:p>
          <a:p>
            <a:r>
              <a:rPr lang="en-US" sz="2400" dirty="0">
                <a:latin typeface="Avenir Roman" panose="02000503020000020003" pitchFamily="2" charset="0"/>
              </a:rPr>
              <a:t>Secure resources </a:t>
            </a:r>
          </a:p>
          <a:p>
            <a:r>
              <a:rPr lang="en-US" sz="2400" dirty="0">
                <a:latin typeface="Avenir Roman" panose="02000503020000020003" pitchFamily="2" charset="0"/>
              </a:rPr>
              <a:t>Protect from interference</a:t>
            </a:r>
          </a:p>
        </p:txBody>
      </p:sp>
      <p:sp>
        <p:nvSpPr>
          <p:cNvPr id="336" name="Shape 336"/>
          <p:cNvSpPr txBox="1">
            <a:spLocks noGrp="1"/>
          </p:cNvSpPr>
          <p:nvPr>
            <p:ph type="body" idx="4294967295"/>
          </p:nvPr>
        </p:nvSpPr>
        <p:spPr>
          <a:xfrm>
            <a:off x="7344816" y="4402659"/>
            <a:ext cx="4439816" cy="1747837"/>
          </a:xfrm>
          <a:prstGeom prst="rect">
            <a:avLst/>
          </a:prstGeom>
        </p:spPr>
        <p:txBody>
          <a:bodyPr vert="horz" wrap="square" lIns="68569" tIns="68569" rIns="68569" bIns="68569" numCol="1" anchor="t" anchorCtr="0" compatLnSpc="1">
            <a:prstTxWarp prst="textNoShape">
              <a:avLst/>
            </a:prstTxWarp>
            <a:noAutofit/>
          </a:bodyPr>
          <a:lstStyle/>
          <a:p>
            <a:pPr marL="0" indent="0" algn="ctr">
              <a:spcAft>
                <a:spcPts val="0"/>
              </a:spcAft>
              <a:buNone/>
            </a:pPr>
            <a:r>
              <a:rPr lang="en-US" sz="2400" b="1" u="sng" dirty="0">
                <a:solidFill>
                  <a:schemeClr val="tx1"/>
                </a:solidFill>
                <a:latin typeface="Avenir Roman" panose="02000503020000020003" pitchFamily="2" charset="0"/>
              </a:rPr>
              <a:t>Listen to Understand</a:t>
            </a:r>
          </a:p>
          <a:p>
            <a:pPr indent="-304800">
              <a:spcAft>
                <a:spcPts val="0"/>
              </a:spcAft>
            </a:pPr>
            <a:r>
              <a:rPr lang="en-US" sz="2400" dirty="0">
                <a:latin typeface="Avenir Roman" panose="02000503020000020003" pitchFamily="2" charset="0"/>
              </a:rPr>
              <a:t>What is the issue?</a:t>
            </a:r>
          </a:p>
          <a:p>
            <a:pPr indent="-304800">
              <a:spcAft>
                <a:spcPts val="0"/>
              </a:spcAft>
            </a:pPr>
            <a:r>
              <a:rPr lang="en-US" sz="2400" dirty="0">
                <a:latin typeface="Avenir Roman" panose="02000503020000020003" pitchFamily="2" charset="0"/>
              </a:rPr>
              <a:t>What are the options? </a:t>
            </a:r>
          </a:p>
          <a:p>
            <a:pPr indent="-304800">
              <a:spcAft>
                <a:spcPts val="0"/>
              </a:spcAft>
            </a:pPr>
            <a:r>
              <a:rPr lang="en-US" sz="2400" dirty="0">
                <a:latin typeface="Avenir Roman" panose="02000503020000020003" pitchFamily="2" charset="0"/>
              </a:rPr>
              <a:t>What is your recommendation?</a:t>
            </a:r>
          </a:p>
        </p:txBody>
      </p:sp>
      <p:sp>
        <p:nvSpPr>
          <p:cNvPr id="337" name="Shape 337"/>
          <p:cNvSpPr/>
          <p:nvPr/>
        </p:nvSpPr>
        <p:spPr>
          <a:xfrm rot="10800000" flipH="1" flipV="1">
            <a:off x="4907887" y="3971678"/>
            <a:ext cx="2274626" cy="1841994"/>
          </a:xfrm>
          <a:prstGeom prst="triangle">
            <a:avLst>
              <a:gd name="adj" fmla="val 50000"/>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68569" tIns="68569" rIns="68569" bIns="68569" anchor="ctr" anchorCtr="0">
            <a:noAutofit/>
          </a:bodyPr>
          <a:lstStyle/>
          <a:p>
            <a:pPr>
              <a:spcBef>
                <a:spcPts val="0"/>
              </a:spcBef>
            </a:pPr>
            <a:endParaRPr/>
          </a:p>
        </p:txBody>
      </p:sp>
    </p:spTree>
    <p:extLst>
      <p:ext uri="{BB962C8B-B14F-4D97-AF65-F5344CB8AC3E}">
        <p14:creationId xmlns:p14="http://schemas.microsoft.com/office/powerpoint/2010/main" val="4226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5">
                                            <p:txEl>
                                              <p:pRg st="0" end="0"/>
                                            </p:txEl>
                                          </p:spTgt>
                                        </p:tgtEl>
                                        <p:attrNameLst>
                                          <p:attrName>style.visibility</p:attrName>
                                        </p:attrNameLst>
                                      </p:cBhvr>
                                      <p:to>
                                        <p:strVal val="visible"/>
                                      </p:to>
                                    </p:set>
                                    <p:animEffect transition="in" filter="fade">
                                      <p:cBhvr>
                                        <p:cTn id="7" dur="500"/>
                                        <p:tgtEl>
                                          <p:spTgt spid="33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5">
                                            <p:txEl>
                                              <p:pRg st="1" end="1"/>
                                            </p:txEl>
                                          </p:spTgt>
                                        </p:tgtEl>
                                        <p:attrNameLst>
                                          <p:attrName>style.visibility</p:attrName>
                                        </p:attrNameLst>
                                      </p:cBhvr>
                                      <p:to>
                                        <p:strVal val="visible"/>
                                      </p:to>
                                    </p:set>
                                    <p:animEffect transition="in" filter="fade">
                                      <p:cBhvr>
                                        <p:cTn id="10" dur="500"/>
                                        <p:tgtEl>
                                          <p:spTgt spid="33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5">
                                            <p:txEl>
                                              <p:pRg st="2" end="2"/>
                                            </p:txEl>
                                          </p:spTgt>
                                        </p:tgtEl>
                                        <p:attrNameLst>
                                          <p:attrName>style.visibility</p:attrName>
                                        </p:attrNameLst>
                                      </p:cBhvr>
                                      <p:to>
                                        <p:strVal val="visible"/>
                                      </p:to>
                                    </p:set>
                                    <p:animEffect transition="in" filter="fade">
                                      <p:cBhvr>
                                        <p:cTn id="13" dur="500"/>
                                        <p:tgtEl>
                                          <p:spTgt spid="33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5">
                                            <p:txEl>
                                              <p:pRg st="3" end="3"/>
                                            </p:txEl>
                                          </p:spTgt>
                                        </p:tgtEl>
                                        <p:attrNameLst>
                                          <p:attrName>style.visibility</p:attrName>
                                        </p:attrNameLst>
                                      </p:cBhvr>
                                      <p:to>
                                        <p:strVal val="visible"/>
                                      </p:to>
                                    </p:set>
                                    <p:animEffect transition="in" filter="fade">
                                      <p:cBhvr>
                                        <p:cTn id="16" dur="500"/>
                                        <p:tgtEl>
                                          <p:spTgt spid="33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6">
                                            <p:txEl>
                                              <p:pRg st="0" end="0"/>
                                            </p:txEl>
                                          </p:spTgt>
                                        </p:tgtEl>
                                        <p:attrNameLst>
                                          <p:attrName>style.visibility</p:attrName>
                                        </p:attrNameLst>
                                      </p:cBhvr>
                                      <p:to>
                                        <p:strVal val="visible"/>
                                      </p:to>
                                    </p:set>
                                    <p:animEffect transition="in" filter="fade">
                                      <p:cBhvr>
                                        <p:cTn id="21" dur="500"/>
                                        <p:tgtEl>
                                          <p:spTgt spid="33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6">
                                            <p:txEl>
                                              <p:pRg st="1" end="1"/>
                                            </p:txEl>
                                          </p:spTgt>
                                        </p:tgtEl>
                                        <p:attrNameLst>
                                          <p:attrName>style.visibility</p:attrName>
                                        </p:attrNameLst>
                                      </p:cBhvr>
                                      <p:to>
                                        <p:strVal val="visible"/>
                                      </p:to>
                                    </p:set>
                                    <p:animEffect transition="in" filter="fade">
                                      <p:cBhvr>
                                        <p:cTn id="24" dur="500"/>
                                        <p:tgtEl>
                                          <p:spTgt spid="336">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6">
                                            <p:txEl>
                                              <p:pRg st="2" end="2"/>
                                            </p:txEl>
                                          </p:spTgt>
                                        </p:tgtEl>
                                        <p:attrNameLst>
                                          <p:attrName>style.visibility</p:attrName>
                                        </p:attrNameLst>
                                      </p:cBhvr>
                                      <p:to>
                                        <p:strVal val="visible"/>
                                      </p:to>
                                    </p:set>
                                    <p:animEffect transition="in" filter="fade">
                                      <p:cBhvr>
                                        <p:cTn id="27" dur="500"/>
                                        <p:tgtEl>
                                          <p:spTgt spid="336">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36">
                                            <p:txEl>
                                              <p:pRg st="3" end="3"/>
                                            </p:txEl>
                                          </p:spTgt>
                                        </p:tgtEl>
                                        <p:attrNameLst>
                                          <p:attrName>style.visibility</p:attrName>
                                        </p:attrNameLst>
                                      </p:cBhvr>
                                      <p:to>
                                        <p:strVal val="visible"/>
                                      </p:to>
                                    </p:set>
                                    <p:animEffect transition="in" filter="fade">
                                      <p:cBhvr>
                                        <p:cTn id="30" dur="500"/>
                                        <p:tgtEl>
                                          <p:spTgt spid="3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0" uiExpand="1" build="p"/>
      <p:bldP spid="33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rowd of people&#10;&#10;Description automatically generated">
            <a:extLst>
              <a:ext uri="{FF2B5EF4-FFF2-40B4-BE49-F238E27FC236}">
                <a16:creationId xmlns:a16="http://schemas.microsoft.com/office/drawing/2014/main" id="{0944FD4F-A687-49E8-BB27-12479246E5D5}"/>
              </a:ext>
            </a:extLst>
          </p:cNvPr>
          <p:cNvPicPr>
            <a:picLocks noChangeAspect="1"/>
          </p:cNvPicPr>
          <p:nvPr/>
        </p:nvPicPr>
        <p:blipFill rotWithShape="1">
          <a:blip r:embed="rId2">
            <a:duotone>
              <a:schemeClr val="accent1">
                <a:shade val="45000"/>
                <a:satMod val="135000"/>
              </a:schemeClr>
              <a:prstClr val="white"/>
            </a:duotone>
            <a:alphaModFix amt="50000"/>
            <a:extLst>
              <a:ext uri="{28A0092B-C50C-407E-A947-70E740481C1C}">
                <a14:useLocalDpi xmlns:a14="http://schemas.microsoft.com/office/drawing/2010/main" val="0"/>
              </a:ext>
            </a:extLst>
          </a:blip>
          <a:srcRect b="13276"/>
          <a:stretch/>
        </p:blipFill>
        <p:spPr>
          <a:xfrm>
            <a:off x="0" y="0"/>
            <a:ext cx="12209552" cy="6858000"/>
          </a:xfrm>
          <a:prstGeom prst="rect">
            <a:avLst/>
          </a:prstGeom>
        </p:spPr>
      </p:pic>
      <p:sp>
        <p:nvSpPr>
          <p:cNvPr id="2" name="Title 1">
            <a:extLst>
              <a:ext uri="{FF2B5EF4-FFF2-40B4-BE49-F238E27FC236}">
                <a16:creationId xmlns:a16="http://schemas.microsoft.com/office/drawing/2014/main" id="{D644524C-AB4A-4910-A454-069DD53E24FA}"/>
              </a:ext>
            </a:extLst>
          </p:cNvPr>
          <p:cNvSpPr>
            <a:spLocks noGrp="1"/>
          </p:cNvSpPr>
          <p:nvPr>
            <p:ph type="title"/>
          </p:nvPr>
        </p:nvSpPr>
        <p:spPr>
          <a:xfrm>
            <a:off x="131676" y="274638"/>
            <a:ext cx="11928648" cy="1143000"/>
          </a:xfrm>
          <a:solidFill>
            <a:schemeClr val="bg1"/>
          </a:solidFill>
        </p:spPr>
        <p:txBody>
          <a:bodyPr/>
          <a:lstStyle/>
          <a:p>
            <a:r>
              <a:rPr lang="en-US" dirty="0">
                <a:ln>
                  <a:solidFill>
                    <a:schemeClr val="bg1"/>
                  </a:solidFill>
                </a:ln>
                <a:solidFill>
                  <a:schemeClr val="tx1"/>
                </a:solidFill>
              </a:rPr>
              <a:t>7 Ways to Become a Recognized Thought Leader and Linchpin</a:t>
            </a:r>
          </a:p>
        </p:txBody>
      </p:sp>
      <p:sp>
        <p:nvSpPr>
          <p:cNvPr id="3" name="Content Placeholder 2">
            <a:extLst>
              <a:ext uri="{FF2B5EF4-FFF2-40B4-BE49-F238E27FC236}">
                <a16:creationId xmlns:a16="http://schemas.microsoft.com/office/drawing/2014/main" id="{92CE304D-B635-4106-8B1A-F88B3070E269}"/>
              </a:ext>
            </a:extLst>
          </p:cNvPr>
          <p:cNvSpPr>
            <a:spLocks noGrp="1"/>
          </p:cNvSpPr>
          <p:nvPr>
            <p:ph idx="1"/>
          </p:nvPr>
        </p:nvSpPr>
        <p:spPr>
          <a:xfrm>
            <a:off x="609600" y="1874837"/>
            <a:ext cx="10972800" cy="4525963"/>
          </a:xfrm>
        </p:spPr>
        <p:txBody>
          <a:bodyPr>
            <a:normAutofit fontScale="92500" lnSpcReduction="10000"/>
          </a:bodyPr>
          <a:lstStyle/>
          <a:p>
            <a:pPr marL="514350" indent="-514350">
              <a:buFont typeface="+mj-lt"/>
              <a:buAutoNum type="arabicPeriod"/>
            </a:pPr>
            <a:r>
              <a:rPr lang="en-US" b="1" dirty="0"/>
              <a:t>Understand your value proposition</a:t>
            </a:r>
          </a:p>
          <a:p>
            <a:pPr marL="514350" indent="-514350">
              <a:buFont typeface="+mj-lt"/>
              <a:buAutoNum type="arabicPeriod"/>
            </a:pPr>
            <a:r>
              <a:rPr lang="en-US" b="1" dirty="0"/>
              <a:t>Lead (not manage)</a:t>
            </a:r>
          </a:p>
          <a:p>
            <a:pPr marL="514350" indent="-514350">
              <a:buFont typeface="+mj-lt"/>
              <a:buAutoNum type="arabicPeriod"/>
            </a:pPr>
            <a:r>
              <a:rPr lang="en-US" b="1" dirty="0"/>
              <a:t>Make connections/network</a:t>
            </a:r>
          </a:p>
          <a:p>
            <a:pPr marL="514350" indent="-514350">
              <a:buFont typeface="+mj-lt"/>
              <a:buAutoNum type="arabicPeriod"/>
            </a:pPr>
            <a:r>
              <a:rPr lang="en-US" b="1" dirty="0"/>
              <a:t>Read, relate, quote</a:t>
            </a:r>
          </a:p>
          <a:p>
            <a:pPr marL="514350" indent="-514350">
              <a:buFont typeface="+mj-lt"/>
              <a:buAutoNum type="arabicPeriod"/>
            </a:pPr>
            <a:r>
              <a:rPr lang="en-US" b="1" dirty="0"/>
              <a:t>Publish or Present</a:t>
            </a:r>
          </a:p>
          <a:p>
            <a:pPr marL="514350" indent="-514350">
              <a:buFont typeface="+mj-lt"/>
              <a:buAutoNum type="arabicPeriod"/>
            </a:pPr>
            <a:r>
              <a:rPr lang="en-US" b="1" dirty="0"/>
              <a:t>Volunteer</a:t>
            </a:r>
          </a:p>
          <a:p>
            <a:pPr marL="514350" indent="-514350">
              <a:buFont typeface="+mj-lt"/>
              <a:buAutoNum type="arabicPeriod"/>
            </a:pPr>
            <a:r>
              <a:rPr lang="en-US" b="1" dirty="0"/>
              <a:t>Build your professional toolbox</a:t>
            </a:r>
          </a:p>
        </p:txBody>
      </p:sp>
      <p:sp>
        <p:nvSpPr>
          <p:cNvPr id="4" name="Footer Placeholder 3">
            <a:extLst>
              <a:ext uri="{FF2B5EF4-FFF2-40B4-BE49-F238E27FC236}">
                <a16:creationId xmlns:a16="http://schemas.microsoft.com/office/drawing/2014/main" id="{6DC61E03-1E6A-47A0-98A3-D21914D7A818}"/>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6" name="Slide Number Placeholder 5">
            <a:extLst>
              <a:ext uri="{FF2B5EF4-FFF2-40B4-BE49-F238E27FC236}">
                <a16:creationId xmlns:a16="http://schemas.microsoft.com/office/drawing/2014/main" id="{B712E2AB-A38A-41C8-8D76-6EFAF9929364}"/>
              </a:ext>
            </a:extLst>
          </p:cNvPr>
          <p:cNvSpPr>
            <a:spLocks noGrp="1"/>
          </p:cNvSpPr>
          <p:nvPr>
            <p:ph type="sldNum" sz="quarter" idx="4"/>
          </p:nvPr>
        </p:nvSpPr>
        <p:spPr/>
        <p:txBody>
          <a:bodyPr/>
          <a:lstStyle/>
          <a:p>
            <a:pPr>
              <a:defRPr/>
            </a:pPr>
            <a:fld id="{75A4C760-613D-4B1E-9C40-118BDB213138}" type="slidenum">
              <a:rPr lang="en-US" smtClean="0"/>
              <a:pPr>
                <a:defRPr/>
              </a:pPr>
              <a:t>12</a:t>
            </a:fld>
            <a:endParaRPr lang="en-US"/>
          </a:p>
        </p:txBody>
      </p:sp>
    </p:spTree>
    <p:extLst>
      <p:ext uri="{BB962C8B-B14F-4D97-AF65-F5344CB8AC3E}">
        <p14:creationId xmlns:p14="http://schemas.microsoft.com/office/powerpoint/2010/main" val="2593094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83869E0-2622-7C40-84D4-47DED355B0C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9389"/>
          <a:stretch/>
        </p:blipFill>
        <p:spPr>
          <a:xfrm>
            <a:off x="1" y="-1"/>
            <a:ext cx="12192000" cy="6858001"/>
          </a:xfrm>
        </p:spPr>
      </p:pic>
      <p:sp>
        <p:nvSpPr>
          <p:cNvPr id="2" name="Title 1">
            <a:extLst>
              <a:ext uri="{FF2B5EF4-FFF2-40B4-BE49-F238E27FC236}">
                <a16:creationId xmlns:a16="http://schemas.microsoft.com/office/drawing/2014/main" id="{486862CE-EF42-D94D-8564-49405EAAA6D9}"/>
              </a:ext>
            </a:extLst>
          </p:cNvPr>
          <p:cNvSpPr>
            <a:spLocks noGrp="1"/>
          </p:cNvSpPr>
          <p:nvPr>
            <p:ph type="title"/>
          </p:nvPr>
        </p:nvSpPr>
        <p:spPr>
          <a:xfrm>
            <a:off x="609600" y="274638"/>
            <a:ext cx="4118248" cy="2650306"/>
          </a:xfrm>
        </p:spPr>
        <p:txBody>
          <a:bodyPr/>
          <a:lstStyle/>
          <a:p>
            <a:r>
              <a:rPr lang="en-US" dirty="0">
                <a:solidFill>
                  <a:schemeClr val="bg1"/>
                </a:solidFill>
              </a:rPr>
              <a:t>What are your goals/objectives for this session?</a:t>
            </a:r>
          </a:p>
        </p:txBody>
      </p:sp>
      <p:sp>
        <p:nvSpPr>
          <p:cNvPr id="3" name="Footer Placeholder 2">
            <a:extLst>
              <a:ext uri="{FF2B5EF4-FFF2-40B4-BE49-F238E27FC236}">
                <a16:creationId xmlns:a16="http://schemas.microsoft.com/office/drawing/2014/main" id="{706BD681-51F5-42FC-A4F5-63E1B003DC7A}"/>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4" name="Slide Number Placeholder 3">
            <a:extLst>
              <a:ext uri="{FF2B5EF4-FFF2-40B4-BE49-F238E27FC236}">
                <a16:creationId xmlns:a16="http://schemas.microsoft.com/office/drawing/2014/main" id="{AB25E081-A9D1-44C1-A774-2E655BBB2F3D}"/>
              </a:ext>
            </a:extLst>
          </p:cNvPr>
          <p:cNvSpPr>
            <a:spLocks noGrp="1"/>
          </p:cNvSpPr>
          <p:nvPr>
            <p:ph type="sldNum" sz="quarter" idx="4"/>
          </p:nvPr>
        </p:nvSpPr>
        <p:spPr/>
        <p:txBody>
          <a:bodyPr/>
          <a:lstStyle/>
          <a:p>
            <a:pPr>
              <a:defRPr/>
            </a:pPr>
            <a:fld id="{75A4C760-613D-4B1E-9C40-118BDB213138}" type="slidenum">
              <a:rPr lang="en-US" smtClean="0"/>
              <a:pPr>
                <a:defRPr/>
              </a:pPr>
              <a:t>13</a:t>
            </a:fld>
            <a:endParaRPr lang="en-US"/>
          </a:p>
        </p:txBody>
      </p:sp>
    </p:spTree>
    <p:extLst>
      <p:ext uri="{BB962C8B-B14F-4D97-AF65-F5344CB8AC3E}">
        <p14:creationId xmlns:p14="http://schemas.microsoft.com/office/powerpoint/2010/main" val="1329095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33A003-73CC-E949-96C4-A4614588F812}"/>
              </a:ext>
            </a:extLst>
          </p:cNvPr>
          <p:cNvSpPr>
            <a:spLocks noGrp="1"/>
          </p:cNvSpPr>
          <p:nvPr>
            <p:ph type="title"/>
          </p:nvPr>
        </p:nvSpPr>
        <p:spPr/>
        <p:txBody>
          <a:bodyPr/>
          <a:lstStyle/>
          <a:p>
            <a:pPr algn="ctr"/>
            <a:r>
              <a:rPr lang="en-US" sz="4400" dirty="0"/>
              <a:t>YOUR UNIQUE VALUE PROPOSITION</a:t>
            </a:r>
          </a:p>
        </p:txBody>
      </p:sp>
      <p:pic>
        <p:nvPicPr>
          <p:cNvPr id="6" name="Picture 5">
            <a:extLst>
              <a:ext uri="{FF2B5EF4-FFF2-40B4-BE49-F238E27FC236}">
                <a16:creationId xmlns:a16="http://schemas.microsoft.com/office/drawing/2014/main" id="{205DF1DA-11E9-864E-9C6B-FA73ACF3A2E5}"/>
              </a:ext>
            </a:extLst>
          </p:cNvPr>
          <p:cNvPicPr>
            <a:picLocks noChangeAspect="1"/>
          </p:cNvPicPr>
          <p:nvPr/>
        </p:nvPicPr>
        <p:blipFill>
          <a:blip r:embed="rId2"/>
          <a:stretch>
            <a:fillRect/>
          </a:stretch>
        </p:blipFill>
        <p:spPr>
          <a:xfrm>
            <a:off x="3263187" y="2204864"/>
            <a:ext cx="5665626" cy="3839344"/>
          </a:xfrm>
          <a:prstGeom prst="rect">
            <a:avLst/>
          </a:prstGeom>
        </p:spPr>
      </p:pic>
      <p:sp>
        <p:nvSpPr>
          <p:cNvPr id="2" name="Footer Placeholder 1">
            <a:extLst>
              <a:ext uri="{FF2B5EF4-FFF2-40B4-BE49-F238E27FC236}">
                <a16:creationId xmlns:a16="http://schemas.microsoft.com/office/drawing/2014/main" id="{B6CCCA3C-CA2B-4777-8C85-D69037753FE2}"/>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3" name="Slide Number Placeholder 2">
            <a:extLst>
              <a:ext uri="{FF2B5EF4-FFF2-40B4-BE49-F238E27FC236}">
                <a16:creationId xmlns:a16="http://schemas.microsoft.com/office/drawing/2014/main" id="{9943F6AB-0CCA-446D-9283-644215E4CCC9}"/>
              </a:ext>
            </a:extLst>
          </p:cNvPr>
          <p:cNvSpPr>
            <a:spLocks noGrp="1"/>
          </p:cNvSpPr>
          <p:nvPr>
            <p:ph type="sldNum" sz="quarter" idx="4"/>
          </p:nvPr>
        </p:nvSpPr>
        <p:spPr/>
        <p:txBody>
          <a:bodyPr/>
          <a:lstStyle/>
          <a:p>
            <a:pPr>
              <a:defRPr/>
            </a:pPr>
            <a:fld id="{75A4C760-613D-4B1E-9C40-118BDB213138}" type="slidenum">
              <a:rPr lang="en-US" smtClean="0"/>
              <a:pPr>
                <a:defRPr/>
              </a:pPr>
              <a:t>14</a:t>
            </a:fld>
            <a:endParaRPr lang="en-US"/>
          </a:p>
        </p:txBody>
      </p:sp>
    </p:spTree>
    <p:extLst>
      <p:ext uri="{BB962C8B-B14F-4D97-AF65-F5344CB8AC3E}">
        <p14:creationId xmlns:p14="http://schemas.microsoft.com/office/powerpoint/2010/main" val="282415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838684" y="1700808"/>
            <a:ext cx="10514632" cy="4710441"/>
          </a:xfrm>
          <a:prstGeom prst="rect">
            <a:avLst/>
          </a:prstGeom>
        </p:spPr>
      </p:pic>
      <p:sp>
        <p:nvSpPr>
          <p:cNvPr id="2" name="Title 1"/>
          <p:cNvSpPr>
            <a:spLocks noGrp="1"/>
          </p:cNvSpPr>
          <p:nvPr>
            <p:ph type="title"/>
          </p:nvPr>
        </p:nvSpPr>
        <p:spPr/>
        <p:txBody>
          <a:bodyPr/>
          <a:lstStyle/>
          <a:p>
            <a:r>
              <a:rPr lang="en-US" dirty="0"/>
              <a:t>How do people see YOU?</a:t>
            </a:r>
          </a:p>
        </p:txBody>
      </p:sp>
      <p:sp>
        <p:nvSpPr>
          <p:cNvPr id="3" name="Footer Placeholder 2">
            <a:extLst>
              <a:ext uri="{FF2B5EF4-FFF2-40B4-BE49-F238E27FC236}">
                <a16:creationId xmlns:a16="http://schemas.microsoft.com/office/drawing/2014/main" id="{C26D12BC-9C04-4E7F-AA63-10E5877E3487}"/>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4" name="Slide Number Placeholder 3">
            <a:extLst>
              <a:ext uri="{FF2B5EF4-FFF2-40B4-BE49-F238E27FC236}">
                <a16:creationId xmlns:a16="http://schemas.microsoft.com/office/drawing/2014/main" id="{9E71EBEB-388E-4922-B79E-4111ABFDE09F}"/>
              </a:ext>
            </a:extLst>
          </p:cNvPr>
          <p:cNvSpPr>
            <a:spLocks noGrp="1"/>
          </p:cNvSpPr>
          <p:nvPr>
            <p:ph type="sldNum" sz="quarter" idx="4"/>
          </p:nvPr>
        </p:nvSpPr>
        <p:spPr/>
        <p:txBody>
          <a:bodyPr/>
          <a:lstStyle/>
          <a:p>
            <a:pPr>
              <a:defRPr/>
            </a:pPr>
            <a:fld id="{75A4C760-613D-4B1E-9C40-118BDB213138}" type="slidenum">
              <a:rPr lang="en-US" smtClean="0"/>
              <a:pPr>
                <a:defRPr/>
              </a:pPr>
              <a:t>15</a:t>
            </a:fld>
            <a:endParaRPr lang="en-US"/>
          </a:p>
        </p:txBody>
      </p:sp>
    </p:spTree>
    <p:extLst>
      <p:ext uri="{BB962C8B-B14F-4D97-AF65-F5344CB8AC3E}">
        <p14:creationId xmlns:p14="http://schemas.microsoft.com/office/powerpoint/2010/main" val="516185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17638"/>
            <a:ext cx="10972800" cy="4886820"/>
          </a:xfrm>
        </p:spPr>
        <p:txBody>
          <a:bodyPr>
            <a:normAutofit lnSpcReduction="10000"/>
          </a:bodyPr>
          <a:lstStyle/>
          <a:p>
            <a:pPr marL="0" indent="0">
              <a:buNone/>
            </a:pPr>
            <a:r>
              <a:rPr lang="en-CA" sz="2800" dirty="0">
                <a:solidFill>
                  <a:schemeClr val="tx1"/>
                </a:solidFill>
              </a:rPr>
              <a:t>A clear statement that describes who you are, what you do, and and what makes you different than everybody else.</a:t>
            </a:r>
            <a:endParaRPr lang="en-US" sz="3600" dirty="0"/>
          </a:p>
          <a:p>
            <a:pPr marL="0" indent="0">
              <a:buNone/>
            </a:pPr>
            <a:endParaRPr lang="en-US" sz="3600" b="1" dirty="0">
              <a:solidFill>
                <a:schemeClr val="tx1"/>
              </a:solidFill>
            </a:endParaRPr>
          </a:p>
          <a:p>
            <a:pPr marL="0" indent="0">
              <a:buNone/>
            </a:pPr>
            <a:r>
              <a:rPr lang="en-US" sz="3600" b="1" dirty="0">
                <a:solidFill>
                  <a:schemeClr val="tx1"/>
                </a:solidFill>
              </a:rPr>
              <a:t>I am a _____________________________ (your role)</a:t>
            </a:r>
          </a:p>
          <a:p>
            <a:pPr marL="0" indent="0">
              <a:buNone/>
            </a:pPr>
            <a:r>
              <a:rPr lang="en-US" sz="3600" b="1" dirty="0">
                <a:solidFill>
                  <a:schemeClr val="tx1"/>
                </a:solidFill>
              </a:rPr>
              <a:t>who helps ___________________ (target audience)</a:t>
            </a:r>
          </a:p>
          <a:p>
            <a:pPr marL="0" indent="0">
              <a:buNone/>
            </a:pPr>
            <a:r>
              <a:rPr lang="en-US" sz="3600" b="1" dirty="0">
                <a:solidFill>
                  <a:schemeClr val="tx1"/>
                </a:solidFill>
              </a:rPr>
              <a:t>deliver _______________________________ (results) </a:t>
            </a:r>
          </a:p>
          <a:p>
            <a:pPr marL="0" indent="0">
              <a:buNone/>
            </a:pPr>
            <a:r>
              <a:rPr lang="en-US" sz="3600" b="1" dirty="0">
                <a:solidFill>
                  <a:schemeClr val="tx1"/>
                </a:solidFill>
              </a:rPr>
              <a:t>so they can __________________________ (benefit).</a:t>
            </a:r>
          </a:p>
          <a:p>
            <a:pPr marL="0" indent="0">
              <a:buNone/>
            </a:pPr>
            <a:endParaRPr lang="en-US" sz="3733" dirty="0"/>
          </a:p>
          <a:p>
            <a:pPr marL="0" indent="0">
              <a:buNone/>
            </a:pPr>
            <a:endParaRPr lang="en-US" sz="3733" dirty="0"/>
          </a:p>
          <a:p>
            <a:pPr marL="0" indent="0">
              <a:buNone/>
            </a:pPr>
            <a:endParaRPr lang="en-US" sz="3733" dirty="0"/>
          </a:p>
        </p:txBody>
      </p:sp>
      <p:sp>
        <p:nvSpPr>
          <p:cNvPr id="7" name="Title 6">
            <a:extLst>
              <a:ext uri="{FF2B5EF4-FFF2-40B4-BE49-F238E27FC236}">
                <a16:creationId xmlns:a16="http://schemas.microsoft.com/office/drawing/2014/main" id="{419E3DAA-8320-B549-A394-92B1C3D273AC}"/>
              </a:ext>
            </a:extLst>
          </p:cNvPr>
          <p:cNvSpPr>
            <a:spLocks noGrp="1"/>
          </p:cNvSpPr>
          <p:nvPr>
            <p:ph type="title"/>
          </p:nvPr>
        </p:nvSpPr>
        <p:spPr/>
        <p:txBody>
          <a:bodyPr/>
          <a:lstStyle/>
          <a:p>
            <a:r>
              <a:rPr lang="en-US" dirty="0"/>
              <a:t>Develop your Unique Value Proposition:</a:t>
            </a:r>
          </a:p>
        </p:txBody>
      </p:sp>
      <p:sp>
        <p:nvSpPr>
          <p:cNvPr id="2" name="Footer Placeholder 1">
            <a:extLst>
              <a:ext uri="{FF2B5EF4-FFF2-40B4-BE49-F238E27FC236}">
                <a16:creationId xmlns:a16="http://schemas.microsoft.com/office/drawing/2014/main" id="{892D0F26-8205-4C4F-9C02-F7BF36A81FB5}"/>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4" name="Slide Number Placeholder 3">
            <a:extLst>
              <a:ext uri="{FF2B5EF4-FFF2-40B4-BE49-F238E27FC236}">
                <a16:creationId xmlns:a16="http://schemas.microsoft.com/office/drawing/2014/main" id="{EEDB0AAD-ACE0-488B-AEC2-3C2F7BD9CF79}"/>
              </a:ext>
            </a:extLst>
          </p:cNvPr>
          <p:cNvSpPr>
            <a:spLocks noGrp="1"/>
          </p:cNvSpPr>
          <p:nvPr>
            <p:ph type="sldNum" sz="quarter" idx="4"/>
          </p:nvPr>
        </p:nvSpPr>
        <p:spPr/>
        <p:txBody>
          <a:bodyPr/>
          <a:lstStyle/>
          <a:p>
            <a:pPr>
              <a:defRPr/>
            </a:pPr>
            <a:fld id="{75A4C760-613D-4B1E-9C40-118BDB213138}" type="slidenum">
              <a:rPr lang="en-US" smtClean="0"/>
              <a:pPr>
                <a:defRPr/>
              </a:pPr>
              <a:t>16</a:t>
            </a:fld>
            <a:endParaRPr lang="en-US"/>
          </a:p>
        </p:txBody>
      </p:sp>
    </p:spTree>
    <p:extLst>
      <p:ext uri="{BB962C8B-B14F-4D97-AF65-F5344CB8AC3E}">
        <p14:creationId xmlns:p14="http://schemas.microsoft.com/office/powerpoint/2010/main" val="268032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447E-A02E-D04D-9678-4EDAF9F52E08}"/>
              </a:ext>
            </a:extLst>
          </p:cNvPr>
          <p:cNvSpPr>
            <a:spLocks noGrp="1"/>
          </p:cNvSpPr>
          <p:nvPr>
            <p:ph type="title"/>
          </p:nvPr>
        </p:nvSpPr>
        <p:spPr/>
        <p:txBody>
          <a:bodyPr/>
          <a:lstStyle/>
          <a:p>
            <a:r>
              <a:rPr lang="en-US" dirty="0"/>
              <a:t>Why do we buy? </a:t>
            </a:r>
          </a:p>
        </p:txBody>
      </p:sp>
      <p:sp>
        <p:nvSpPr>
          <p:cNvPr id="3" name="Content Placeholder 2">
            <a:extLst>
              <a:ext uri="{FF2B5EF4-FFF2-40B4-BE49-F238E27FC236}">
                <a16:creationId xmlns:a16="http://schemas.microsoft.com/office/drawing/2014/main" id="{3495FBFD-06EB-5B4C-B471-82FD39F04D0C}"/>
              </a:ext>
            </a:extLst>
          </p:cNvPr>
          <p:cNvSpPr>
            <a:spLocks noGrp="1"/>
          </p:cNvSpPr>
          <p:nvPr>
            <p:ph idx="1"/>
          </p:nvPr>
        </p:nvSpPr>
        <p:spPr>
          <a:xfrm>
            <a:off x="632912" y="3140968"/>
            <a:ext cx="8438728" cy="3492500"/>
          </a:xfrm>
        </p:spPr>
        <p:txBody>
          <a:bodyPr/>
          <a:lstStyle/>
          <a:p>
            <a:pPr marL="0" indent="0">
              <a:buNone/>
            </a:pPr>
            <a:r>
              <a:rPr lang="en-US" sz="3600" b="1" i="1" dirty="0">
                <a:solidFill>
                  <a:schemeClr val="accent1"/>
                </a:solidFill>
              </a:rPr>
              <a:t>“The amount people will invest with you is directly proportionate to the amount they TRUST you”</a:t>
            </a:r>
          </a:p>
          <a:p>
            <a:pPr marL="0" indent="0" algn="r">
              <a:buNone/>
            </a:pPr>
            <a:r>
              <a:rPr lang="en-US" dirty="0"/>
              <a:t>- Michael Port</a:t>
            </a:r>
          </a:p>
        </p:txBody>
      </p:sp>
      <p:pic>
        <p:nvPicPr>
          <p:cNvPr id="4" name="Picture 3">
            <a:extLst>
              <a:ext uri="{FF2B5EF4-FFF2-40B4-BE49-F238E27FC236}">
                <a16:creationId xmlns:a16="http://schemas.microsoft.com/office/drawing/2014/main" id="{7AC0BBFA-5852-AA43-A8EC-F701FF17BBAD}"/>
              </a:ext>
            </a:extLst>
          </p:cNvPr>
          <p:cNvPicPr>
            <a:picLocks noChangeAspect="1"/>
          </p:cNvPicPr>
          <p:nvPr/>
        </p:nvPicPr>
        <p:blipFill>
          <a:blip r:embed="rId3"/>
          <a:stretch>
            <a:fillRect/>
          </a:stretch>
        </p:blipFill>
        <p:spPr>
          <a:xfrm>
            <a:off x="9289295" y="3140968"/>
            <a:ext cx="2324100" cy="3492500"/>
          </a:xfrm>
          <a:prstGeom prst="rect">
            <a:avLst/>
          </a:prstGeom>
        </p:spPr>
      </p:pic>
      <p:sp>
        <p:nvSpPr>
          <p:cNvPr id="6" name="Rectangle 5">
            <a:extLst>
              <a:ext uri="{FF2B5EF4-FFF2-40B4-BE49-F238E27FC236}">
                <a16:creationId xmlns:a16="http://schemas.microsoft.com/office/drawing/2014/main" id="{FCC03EF8-93FE-4982-9AD5-5F40FDD06767}"/>
              </a:ext>
            </a:extLst>
          </p:cNvPr>
          <p:cNvSpPr/>
          <p:nvPr/>
        </p:nvSpPr>
        <p:spPr>
          <a:xfrm>
            <a:off x="4697219" y="1725305"/>
            <a:ext cx="2797561" cy="1107996"/>
          </a:xfrm>
          <a:prstGeom prst="rect">
            <a:avLst/>
          </a:prstGeom>
        </p:spPr>
        <p:txBody>
          <a:bodyPr wrap="none">
            <a:spAutoFit/>
          </a:bodyPr>
          <a:lstStyle/>
          <a:p>
            <a:r>
              <a:rPr lang="en-US" sz="6600" b="1" u="sng" kern="0" dirty="0">
                <a:solidFill>
                  <a:srgbClr val="1F497D"/>
                </a:solidFill>
                <a:latin typeface="Avenir Heavy"/>
                <a:ea typeface="ＭＳ Ｐゴシック" pitchFamily="-123" charset="-128"/>
              </a:rPr>
              <a:t>VALUE!</a:t>
            </a:r>
            <a:endParaRPr lang="en-US" sz="4800" u="sng" dirty="0"/>
          </a:p>
        </p:txBody>
      </p:sp>
      <p:sp>
        <p:nvSpPr>
          <p:cNvPr id="5" name="Footer Placeholder 4">
            <a:extLst>
              <a:ext uri="{FF2B5EF4-FFF2-40B4-BE49-F238E27FC236}">
                <a16:creationId xmlns:a16="http://schemas.microsoft.com/office/drawing/2014/main" id="{4B990CBC-D5BE-41FC-9695-71C947903B98}"/>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7" name="Slide Number Placeholder 6">
            <a:extLst>
              <a:ext uri="{FF2B5EF4-FFF2-40B4-BE49-F238E27FC236}">
                <a16:creationId xmlns:a16="http://schemas.microsoft.com/office/drawing/2014/main" id="{9BB1F14B-E7E0-414C-B089-567A21982D64}"/>
              </a:ext>
            </a:extLst>
          </p:cNvPr>
          <p:cNvSpPr>
            <a:spLocks noGrp="1"/>
          </p:cNvSpPr>
          <p:nvPr>
            <p:ph type="sldNum" sz="quarter" idx="4"/>
          </p:nvPr>
        </p:nvSpPr>
        <p:spPr/>
        <p:txBody>
          <a:bodyPr/>
          <a:lstStyle/>
          <a:p>
            <a:pPr>
              <a:defRPr/>
            </a:pPr>
            <a:fld id="{75A4C760-613D-4B1E-9C40-118BDB213138}" type="slidenum">
              <a:rPr lang="en-US" smtClean="0"/>
              <a:pPr>
                <a:defRPr/>
              </a:pPr>
              <a:t>17</a:t>
            </a:fld>
            <a:endParaRPr lang="en-US"/>
          </a:p>
        </p:txBody>
      </p:sp>
    </p:spTree>
    <p:extLst>
      <p:ext uri="{BB962C8B-B14F-4D97-AF65-F5344CB8AC3E}">
        <p14:creationId xmlns:p14="http://schemas.microsoft.com/office/powerpoint/2010/main" val="221568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8D7D-4265-C142-81D2-E4F3AD3B6298}"/>
              </a:ext>
            </a:extLst>
          </p:cNvPr>
          <p:cNvSpPr>
            <a:spLocks noGrp="1"/>
          </p:cNvSpPr>
          <p:nvPr>
            <p:ph type="title"/>
          </p:nvPr>
        </p:nvSpPr>
        <p:spPr/>
        <p:txBody>
          <a:bodyPr/>
          <a:lstStyle/>
          <a:p>
            <a:r>
              <a:rPr lang="en-US" dirty="0"/>
              <a:t>Uniqueness is your art: </a:t>
            </a:r>
            <a:r>
              <a:rPr lang="en-US" dirty="0" err="1"/>
              <a:t>Wabi</a:t>
            </a:r>
            <a:r>
              <a:rPr lang="en-US" dirty="0"/>
              <a:t> </a:t>
            </a:r>
            <a:r>
              <a:rPr lang="en-US" dirty="0" err="1"/>
              <a:t>Sabi</a:t>
            </a:r>
            <a:endParaRPr lang="en-US" dirty="0"/>
          </a:p>
        </p:txBody>
      </p:sp>
      <p:pic>
        <p:nvPicPr>
          <p:cNvPr id="4" name="Content Placeholder 3">
            <a:extLst>
              <a:ext uri="{FF2B5EF4-FFF2-40B4-BE49-F238E27FC236}">
                <a16:creationId xmlns:a16="http://schemas.microsoft.com/office/drawing/2014/main" id="{28AF4B00-AC80-4043-A234-934ADC68C8CF}"/>
              </a:ext>
            </a:extLst>
          </p:cNvPr>
          <p:cNvPicPr>
            <a:picLocks noGrp="1" noChangeAspect="1"/>
          </p:cNvPicPr>
          <p:nvPr>
            <p:ph idx="1"/>
          </p:nvPr>
        </p:nvPicPr>
        <p:blipFill>
          <a:blip r:embed="rId3"/>
          <a:stretch>
            <a:fillRect/>
          </a:stretch>
        </p:blipFill>
        <p:spPr>
          <a:xfrm>
            <a:off x="2844344" y="1417639"/>
            <a:ext cx="6503313" cy="4747665"/>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D08830F8-CBBA-486C-914C-91ACB4E4AABA}"/>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14936A9D-1F5C-450E-81C6-056209D13AE1}"/>
              </a:ext>
            </a:extLst>
          </p:cNvPr>
          <p:cNvSpPr>
            <a:spLocks noGrp="1"/>
          </p:cNvSpPr>
          <p:nvPr>
            <p:ph type="sldNum" sz="quarter" idx="4"/>
          </p:nvPr>
        </p:nvSpPr>
        <p:spPr/>
        <p:txBody>
          <a:bodyPr/>
          <a:lstStyle/>
          <a:p>
            <a:pPr>
              <a:defRPr/>
            </a:pPr>
            <a:fld id="{75A4C760-613D-4B1E-9C40-118BDB213138}" type="slidenum">
              <a:rPr lang="en-US" smtClean="0"/>
              <a:pPr>
                <a:defRPr/>
              </a:pPr>
              <a:t>18</a:t>
            </a:fld>
            <a:endParaRPr lang="en-US"/>
          </a:p>
        </p:txBody>
      </p:sp>
    </p:spTree>
    <p:extLst>
      <p:ext uri="{BB962C8B-B14F-4D97-AF65-F5344CB8AC3E}">
        <p14:creationId xmlns:p14="http://schemas.microsoft.com/office/powerpoint/2010/main" val="162556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But is it unique? Let’s go deeper!</a:t>
            </a:r>
          </a:p>
        </p:txBody>
      </p:sp>
      <p:sp>
        <p:nvSpPr>
          <p:cNvPr id="7" name="Content Placeholder 2"/>
          <p:cNvSpPr>
            <a:spLocks noGrp="1"/>
          </p:cNvSpPr>
          <p:nvPr>
            <p:ph idx="1"/>
          </p:nvPr>
        </p:nvSpPr>
        <p:spPr/>
        <p:txBody>
          <a:bodyPr>
            <a:normAutofit/>
          </a:bodyPr>
          <a:lstStyle/>
          <a:p>
            <a:r>
              <a:rPr lang="en-US" dirty="0"/>
              <a:t>What are three things you do uncommonly well that an average person doesn’t?</a:t>
            </a:r>
          </a:p>
          <a:p>
            <a:r>
              <a:rPr lang="en-US" dirty="0"/>
              <a:t>Share with your table.</a:t>
            </a:r>
          </a:p>
          <a:p>
            <a:r>
              <a:rPr lang="en-US" dirty="0"/>
              <a:t>Share with our group.</a:t>
            </a:r>
          </a:p>
          <a:p>
            <a:r>
              <a:rPr lang="en-US" dirty="0"/>
              <a:t>Why is this more valuable than basic skills?</a:t>
            </a:r>
          </a:p>
        </p:txBody>
      </p:sp>
      <p:pic>
        <p:nvPicPr>
          <p:cNvPr id="5" name="Content Placeholder 8">
            <a:extLst>
              <a:ext uri="{FF2B5EF4-FFF2-40B4-BE49-F238E27FC236}">
                <a16:creationId xmlns:a16="http://schemas.microsoft.com/office/drawing/2014/main" id="{DE2F3351-DD93-154F-BECF-04914641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120336" y="3863182"/>
            <a:ext cx="2808312" cy="2808312"/>
          </a:xfrm>
          <a:prstGeom prst="rect">
            <a:avLst/>
          </a:prstGeom>
          <a:noFill/>
          <a:ln w="9525">
            <a:noFill/>
            <a:miter lim="800000"/>
            <a:headEnd/>
            <a:tailEnd/>
          </a:ln>
        </p:spPr>
      </p:pic>
      <p:sp>
        <p:nvSpPr>
          <p:cNvPr id="3" name="Footer Placeholder 2">
            <a:extLst>
              <a:ext uri="{FF2B5EF4-FFF2-40B4-BE49-F238E27FC236}">
                <a16:creationId xmlns:a16="http://schemas.microsoft.com/office/drawing/2014/main" id="{9F503703-4AEA-47FE-92A3-9291BFF1C0BE}"/>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4" name="Slide Number Placeholder 3">
            <a:extLst>
              <a:ext uri="{FF2B5EF4-FFF2-40B4-BE49-F238E27FC236}">
                <a16:creationId xmlns:a16="http://schemas.microsoft.com/office/drawing/2014/main" id="{EFDC9AFB-60C2-4952-BFB7-1B946AF2827D}"/>
              </a:ext>
            </a:extLst>
          </p:cNvPr>
          <p:cNvSpPr>
            <a:spLocks noGrp="1"/>
          </p:cNvSpPr>
          <p:nvPr>
            <p:ph type="sldNum" sz="quarter" idx="4"/>
          </p:nvPr>
        </p:nvSpPr>
        <p:spPr/>
        <p:txBody>
          <a:bodyPr/>
          <a:lstStyle/>
          <a:p>
            <a:pPr>
              <a:defRPr/>
            </a:pPr>
            <a:fld id="{75A4C760-613D-4B1E-9C40-118BDB213138}" type="slidenum">
              <a:rPr lang="en-US" smtClean="0"/>
              <a:pPr>
                <a:defRPr/>
              </a:pPr>
              <a:t>19</a:t>
            </a:fld>
            <a:endParaRPr lang="en-US"/>
          </a:p>
        </p:txBody>
      </p:sp>
    </p:spTree>
    <p:extLst>
      <p:ext uri="{BB962C8B-B14F-4D97-AF65-F5344CB8AC3E}">
        <p14:creationId xmlns:p14="http://schemas.microsoft.com/office/powerpoint/2010/main" val="191380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E5F09-2BFA-AE40-9BCD-9A2DF9CB1483}"/>
              </a:ext>
            </a:extLst>
          </p:cNvPr>
          <p:cNvSpPr>
            <a:spLocks noGrp="1"/>
          </p:cNvSpPr>
          <p:nvPr>
            <p:ph type="title"/>
          </p:nvPr>
        </p:nvSpPr>
        <p:spPr/>
        <p:txBody>
          <a:bodyPr/>
          <a:lstStyle/>
          <a:p>
            <a:r>
              <a:rPr lang="en-US" dirty="0"/>
              <a:t>Who we are:</a:t>
            </a:r>
          </a:p>
        </p:txBody>
      </p:sp>
      <p:pic>
        <p:nvPicPr>
          <p:cNvPr id="6" name="Content Placeholder 5">
            <a:extLst>
              <a:ext uri="{FF2B5EF4-FFF2-40B4-BE49-F238E27FC236}">
                <a16:creationId xmlns:a16="http://schemas.microsoft.com/office/drawing/2014/main" id="{587E567E-231E-8C4C-8697-9F30D290D8F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11423" y="1196752"/>
            <a:ext cx="3993307" cy="3993307"/>
          </a:xfrm>
        </p:spPr>
      </p:pic>
      <p:pic>
        <p:nvPicPr>
          <p:cNvPr id="8" name="Content Placeholder 7">
            <a:extLst>
              <a:ext uri="{FF2B5EF4-FFF2-40B4-BE49-F238E27FC236}">
                <a16:creationId xmlns:a16="http://schemas.microsoft.com/office/drawing/2014/main" id="{459DD774-A134-C54E-B11F-2D83CD463FFA}"/>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149560" y="5280990"/>
            <a:ext cx="3517032" cy="1172344"/>
          </a:xfrm>
        </p:spPr>
      </p:pic>
      <p:pic>
        <p:nvPicPr>
          <p:cNvPr id="9" name="Picture 8" descr="Leslie-Punch-1.png">
            <a:extLst>
              <a:ext uri="{FF2B5EF4-FFF2-40B4-BE49-F238E27FC236}">
                <a16:creationId xmlns:a16="http://schemas.microsoft.com/office/drawing/2014/main" id="{480AD182-0BDE-A944-8820-379242248AF4}"/>
              </a:ext>
            </a:extLst>
          </p:cNvPr>
          <p:cNvPicPr>
            <a:picLocks noChangeAspect="1"/>
          </p:cNvPicPr>
          <p:nvPr/>
        </p:nvPicPr>
        <p:blipFill rotWithShape="1">
          <a:blip r:embed="rId5">
            <a:extLst>
              <a:ext uri="{28A0092B-C50C-407E-A947-70E740481C1C}">
                <a14:useLocalDpi xmlns:a14="http://schemas.microsoft.com/office/drawing/2010/main" val="0"/>
              </a:ext>
            </a:extLst>
          </a:blip>
          <a:srcRect l="12579" r="17912" b="44852"/>
          <a:stretch/>
        </p:blipFill>
        <p:spPr>
          <a:xfrm>
            <a:off x="7536160" y="908720"/>
            <a:ext cx="3856282" cy="4234410"/>
          </a:xfrm>
          <a:prstGeom prst="rect">
            <a:avLst/>
          </a:prstGeom>
        </p:spPr>
      </p:pic>
      <p:pic>
        <p:nvPicPr>
          <p:cNvPr id="12" name="Picture 11">
            <a:extLst>
              <a:ext uri="{FF2B5EF4-FFF2-40B4-BE49-F238E27FC236}">
                <a16:creationId xmlns:a16="http://schemas.microsoft.com/office/drawing/2014/main" id="{7DABF462-E7E8-2D40-BCD3-7324B0464199}"/>
              </a:ext>
            </a:extLst>
          </p:cNvPr>
          <p:cNvPicPr>
            <a:picLocks noChangeAspect="1"/>
          </p:cNvPicPr>
          <p:nvPr/>
        </p:nvPicPr>
        <p:blipFill rotWithShape="1">
          <a:blip r:embed="rId6">
            <a:extLst>
              <a:ext uri="{28A0092B-C50C-407E-A947-70E740481C1C}">
                <a14:useLocalDpi xmlns:a14="http://schemas.microsoft.com/office/drawing/2010/main" val="0"/>
              </a:ext>
            </a:extLst>
          </a:blip>
          <a:srcRect t="18815" b="21650"/>
          <a:stretch/>
        </p:blipFill>
        <p:spPr>
          <a:xfrm>
            <a:off x="8544272" y="5280991"/>
            <a:ext cx="1969197" cy="1172345"/>
          </a:xfrm>
          <a:prstGeom prst="rect">
            <a:avLst/>
          </a:prstGeom>
        </p:spPr>
      </p:pic>
      <p:sp>
        <p:nvSpPr>
          <p:cNvPr id="3" name="Footer Placeholder 2">
            <a:extLst>
              <a:ext uri="{FF2B5EF4-FFF2-40B4-BE49-F238E27FC236}">
                <a16:creationId xmlns:a16="http://schemas.microsoft.com/office/drawing/2014/main" id="{58538FCF-750C-49B0-B310-310584C28840}"/>
              </a:ext>
            </a:extLst>
          </p:cNvPr>
          <p:cNvSpPr>
            <a:spLocks noGrp="1"/>
          </p:cNvSpPr>
          <p:nvPr>
            <p:ph type="ftr" sz="quarter" idx="11"/>
          </p:nvPr>
        </p:nvSpPr>
        <p:spPr/>
        <p:txBody>
          <a:bodyPr/>
          <a:lstStyle/>
          <a:p>
            <a:pPr algn="l">
              <a:defRPr/>
            </a:pPr>
            <a:r>
              <a:rPr lang="en-US"/>
              <a:t>©2019 Leslie Hughes, PunchMedia.ca and Hans Eckman, EckmanGuides.com</a:t>
            </a:r>
            <a:endParaRPr lang="en-US" dirty="0"/>
          </a:p>
        </p:txBody>
      </p:sp>
      <p:sp>
        <p:nvSpPr>
          <p:cNvPr id="4" name="Slide Number Placeholder 3">
            <a:extLst>
              <a:ext uri="{FF2B5EF4-FFF2-40B4-BE49-F238E27FC236}">
                <a16:creationId xmlns:a16="http://schemas.microsoft.com/office/drawing/2014/main" id="{401D69FE-2E65-4322-A9AE-2DD8A36337F7}"/>
              </a:ext>
            </a:extLst>
          </p:cNvPr>
          <p:cNvSpPr>
            <a:spLocks noGrp="1"/>
          </p:cNvSpPr>
          <p:nvPr>
            <p:ph type="sldNum" sz="quarter" idx="12"/>
          </p:nvPr>
        </p:nvSpPr>
        <p:spPr/>
        <p:txBody>
          <a:bodyPr/>
          <a:lstStyle/>
          <a:p>
            <a:pPr>
              <a:defRPr/>
            </a:pPr>
            <a:fld id="{91583255-5D3D-45C5-8A94-150BA91733DE}" type="slidenum">
              <a:rPr lang="en-US" smtClean="0"/>
              <a:pPr>
                <a:defRPr/>
              </a:pPr>
              <a:t>2</a:t>
            </a:fld>
            <a:endParaRPr lang="en-US"/>
          </a:p>
        </p:txBody>
      </p:sp>
    </p:spTree>
    <p:extLst>
      <p:ext uri="{BB962C8B-B14F-4D97-AF65-F5344CB8AC3E}">
        <p14:creationId xmlns:p14="http://schemas.microsoft.com/office/powerpoint/2010/main" val="272062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D16C-27DA-8542-A801-9D8508C8D856}"/>
              </a:ext>
            </a:extLst>
          </p:cNvPr>
          <p:cNvSpPr>
            <a:spLocks noGrp="1"/>
          </p:cNvSpPr>
          <p:nvPr>
            <p:ph type="title"/>
          </p:nvPr>
        </p:nvSpPr>
        <p:spPr/>
        <p:txBody>
          <a:bodyPr/>
          <a:lstStyle/>
          <a:p>
            <a:r>
              <a:rPr lang="en-US" dirty="0"/>
              <a:t>Activity: Elevator Pitch</a:t>
            </a:r>
          </a:p>
        </p:txBody>
      </p:sp>
      <p:pic>
        <p:nvPicPr>
          <p:cNvPr id="4" name="Content Placeholder 3">
            <a:extLst>
              <a:ext uri="{FF2B5EF4-FFF2-40B4-BE49-F238E27FC236}">
                <a16:creationId xmlns:a16="http://schemas.microsoft.com/office/drawing/2014/main" id="{22A8EA49-5E38-0642-91D5-ACA83F0A9E2D}"/>
              </a:ext>
            </a:extLst>
          </p:cNvPr>
          <p:cNvPicPr>
            <a:picLocks noGrp="1" noChangeAspect="1"/>
          </p:cNvPicPr>
          <p:nvPr>
            <p:ph sz="half" idx="1"/>
          </p:nvPr>
        </p:nvPicPr>
        <p:blipFill rotWithShape="1">
          <a:blip r:embed="rId2"/>
          <a:srcRect l="8597" r="49633"/>
          <a:stretch/>
        </p:blipFill>
        <p:spPr>
          <a:xfrm>
            <a:off x="609600" y="1600201"/>
            <a:ext cx="2520280" cy="4525305"/>
          </a:xfrm>
        </p:spPr>
      </p:pic>
      <p:sp>
        <p:nvSpPr>
          <p:cNvPr id="3" name="Content Placeholder 2">
            <a:extLst>
              <a:ext uri="{FF2B5EF4-FFF2-40B4-BE49-F238E27FC236}">
                <a16:creationId xmlns:a16="http://schemas.microsoft.com/office/drawing/2014/main" id="{1DB17D45-C200-4D88-8FB3-29DE02B39531}"/>
              </a:ext>
            </a:extLst>
          </p:cNvPr>
          <p:cNvSpPr>
            <a:spLocks noGrp="1"/>
          </p:cNvSpPr>
          <p:nvPr>
            <p:ph sz="half" idx="2"/>
          </p:nvPr>
        </p:nvSpPr>
        <p:spPr>
          <a:xfrm>
            <a:off x="3431704" y="1600201"/>
            <a:ext cx="8150696" cy="4525963"/>
          </a:xfrm>
        </p:spPr>
        <p:txBody>
          <a:bodyPr/>
          <a:lstStyle/>
          <a:p>
            <a:r>
              <a:rPr lang="en-US" dirty="0"/>
              <a:t>Create an elevator pitch you would use if meeting people at a networking event for the first time.</a:t>
            </a:r>
          </a:p>
          <a:p>
            <a:r>
              <a:rPr lang="en-US" dirty="0"/>
              <a:t>Share your pitch with your table.  What did people like? What could be better?</a:t>
            </a:r>
          </a:p>
          <a:p>
            <a:r>
              <a:rPr lang="en-US" dirty="0"/>
              <a:t>Share your pitch with the group.</a:t>
            </a:r>
          </a:p>
          <a:p>
            <a:r>
              <a:rPr lang="en-US" dirty="0"/>
              <a:t>Discussion: How might you develop focused pitches for different occasions and groups?</a:t>
            </a:r>
          </a:p>
          <a:p>
            <a:r>
              <a:rPr lang="en-US" dirty="0"/>
              <a:t>What makes a good pitch?</a:t>
            </a:r>
          </a:p>
        </p:txBody>
      </p:sp>
      <p:sp>
        <p:nvSpPr>
          <p:cNvPr id="5" name="Footer Placeholder 4">
            <a:extLst>
              <a:ext uri="{FF2B5EF4-FFF2-40B4-BE49-F238E27FC236}">
                <a16:creationId xmlns:a16="http://schemas.microsoft.com/office/drawing/2014/main" id="{F00665E9-01B2-410E-9587-55EFFB54A71C}"/>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6" name="Slide Number Placeholder 5">
            <a:extLst>
              <a:ext uri="{FF2B5EF4-FFF2-40B4-BE49-F238E27FC236}">
                <a16:creationId xmlns:a16="http://schemas.microsoft.com/office/drawing/2014/main" id="{C281B725-C741-40C1-BAA5-3D83BD7E5B4F}"/>
              </a:ext>
            </a:extLst>
          </p:cNvPr>
          <p:cNvSpPr>
            <a:spLocks noGrp="1"/>
          </p:cNvSpPr>
          <p:nvPr>
            <p:ph type="sldNum" sz="quarter" idx="12"/>
          </p:nvPr>
        </p:nvSpPr>
        <p:spPr/>
        <p:txBody>
          <a:bodyPr/>
          <a:lstStyle/>
          <a:p>
            <a:pPr>
              <a:defRPr/>
            </a:pPr>
            <a:fld id="{91583255-5D3D-45C5-8A94-150BA91733DE}" type="slidenum">
              <a:rPr lang="en-US" smtClean="0"/>
              <a:pPr>
                <a:defRPr/>
              </a:pPr>
              <a:t>20</a:t>
            </a:fld>
            <a:endParaRPr lang="en-US"/>
          </a:p>
        </p:txBody>
      </p:sp>
    </p:spTree>
    <p:extLst>
      <p:ext uri="{BB962C8B-B14F-4D97-AF65-F5344CB8AC3E}">
        <p14:creationId xmlns:p14="http://schemas.microsoft.com/office/powerpoint/2010/main" val="106880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EEE191-7E7C-CC40-AA57-70F91CFCBBB0}"/>
              </a:ext>
            </a:extLst>
          </p:cNvPr>
          <p:cNvSpPr>
            <a:spLocks noGrp="1"/>
          </p:cNvSpPr>
          <p:nvPr>
            <p:ph type="title"/>
          </p:nvPr>
        </p:nvSpPr>
        <p:spPr/>
        <p:txBody>
          <a:bodyPr/>
          <a:lstStyle/>
          <a:p>
            <a:pPr algn="ctr"/>
            <a:r>
              <a:rPr lang="en-US" sz="6000" dirty="0"/>
              <a:t>LEAD (don’t manage)</a:t>
            </a:r>
          </a:p>
        </p:txBody>
      </p:sp>
      <p:pic>
        <p:nvPicPr>
          <p:cNvPr id="6" name="Picture 5">
            <a:extLst>
              <a:ext uri="{FF2B5EF4-FFF2-40B4-BE49-F238E27FC236}">
                <a16:creationId xmlns:a16="http://schemas.microsoft.com/office/drawing/2014/main" id="{31E678D0-7FB7-8845-8669-929479AF216B}"/>
              </a:ext>
            </a:extLst>
          </p:cNvPr>
          <p:cNvPicPr>
            <a:picLocks noChangeAspect="1"/>
          </p:cNvPicPr>
          <p:nvPr/>
        </p:nvPicPr>
        <p:blipFill>
          <a:blip r:embed="rId2"/>
          <a:stretch>
            <a:fillRect/>
          </a:stretch>
        </p:blipFill>
        <p:spPr>
          <a:xfrm>
            <a:off x="3334015" y="2162721"/>
            <a:ext cx="5523970" cy="4089032"/>
          </a:xfrm>
          <a:prstGeom prst="rect">
            <a:avLst/>
          </a:prstGeom>
        </p:spPr>
      </p:pic>
      <p:sp>
        <p:nvSpPr>
          <p:cNvPr id="2" name="Footer Placeholder 1">
            <a:extLst>
              <a:ext uri="{FF2B5EF4-FFF2-40B4-BE49-F238E27FC236}">
                <a16:creationId xmlns:a16="http://schemas.microsoft.com/office/drawing/2014/main" id="{14AE8E18-61AB-42B4-8FF5-23D80986034B}"/>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3" name="Slide Number Placeholder 2">
            <a:extLst>
              <a:ext uri="{FF2B5EF4-FFF2-40B4-BE49-F238E27FC236}">
                <a16:creationId xmlns:a16="http://schemas.microsoft.com/office/drawing/2014/main" id="{B04685E4-11E8-4D70-A5E0-04BE129CD27E}"/>
              </a:ext>
            </a:extLst>
          </p:cNvPr>
          <p:cNvSpPr>
            <a:spLocks noGrp="1"/>
          </p:cNvSpPr>
          <p:nvPr>
            <p:ph type="sldNum" sz="quarter" idx="4"/>
          </p:nvPr>
        </p:nvSpPr>
        <p:spPr/>
        <p:txBody>
          <a:bodyPr/>
          <a:lstStyle/>
          <a:p>
            <a:pPr>
              <a:defRPr/>
            </a:pPr>
            <a:fld id="{75A4C760-613D-4B1E-9C40-118BDB213138}" type="slidenum">
              <a:rPr lang="en-US" smtClean="0"/>
              <a:pPr>
                <a:defRPr/>
              </a:pPr>
              <a:t>21</a:t>
            </a:fld>
            <a:endParaRPr lang="en-US"/>
          </a:p>
        </p:txBody>
      </p:sp>
    </p:spTree>
    <p:extLst>
      <p:ext uri="{BB962C8B-B14F-4D97-AF65-F5344CB8AC3E}">
        <p14:creationId xmlns:p14="http://schemas.microsoft.com/office/powerpoint/2010/main" val="3929273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563B3-C002-44CF-9654-1124D12AED67}"/>
              </a:ext>
            </a:extLst>
          </p:cNvPr>
          <p:cNvSpPr>
            <a:spLocks noGrp="1"/>
          </p:cNvSpPr>
          <p:nvPr>
            <p:ph type="title"/>
          </p:nvPr>
        </p:nvSpPr>
        <p:spPr/>
        <p:txBody>
          <a:bodyPr/>
          <a:lstStyle/>
          <a:p>
            <a:r>
              <a:rPr lang="en-US" dirty="0"/>
              <a:t>Discussion: Everyday leaders</a:t>
            </a:r>
          </a:p>
        </p:txBody>
      </p:sp>
      <p:sp>
        <p:nvSpPr>
          <p:cNvPr id="3" name="Content Placeholder 2">
            <a:extLst>
              <a:ext uri="{FF2B5EF4-FFF2-40B4-BE49-F238E27FC236}">
                <a16:creationId xmlns:a16="http://schemas.microsoft.com/office/drawing/2014/main" id="{00F76E38-29BF-4F59-8FA2-0379A86344B2}"/>
              </a:ext>
            </a:extLst>
          </p:cNvPr>
          <p:cNvSpPr>
            <a:spLocks noGrp="1"/>
          </p:cNvSpPr>
          <p:nvPr>
            <p:ph idx="1"/>
          </p:nvPr>
        </p:nvSpPr>
        <p:spPr>
          <a:xfrm>
            <a:off x="609600" y="1600201"/>
            <a:ext cx="8366720" cy="4525963"/>
          </a:xfrm>
        </p:spPr>
        <p:txBody>
          <a:bodyPr/>
          <a:lstStyle/>
          <a:p>
            <a:r>
              <a:rPr lang="en-US" dirty="0"/>
              <a:t>What are opportunities to demonstrate leadership every day?</a:t>
            </a:r>
            <a:br>
              <a:rPr lang="en-US" dirty="0"/>
            </a:br>
            <a:endParaRPr lang="en-US" dirty="0"/>
          </a:p>
          <a:p>
            <a:r>
              <a:rPr lang="en-US" dirty="0"/>
              <a:t>Who are the “blockers” in your teams? How do they approach problems?</a:t>
            </a:r>
            <a:br>
              <a:rPr lang="en-US" dirty="0"/>
            </a:br>
            <a:endParaRPr lang="en-US" dirty="0"/>
          </a:p>
          <a:p>
            <a:r>
              <a:rPr lang="en-US" dirty="0"/>
              <a:t>What are ways you change a “blocker” approach to being a “problem solvers?</a:t>
            </a:r>
          </a:p>
        </p:txBody>
      </p:sp>
      <p:pic>
        <p:nvPicPr>
          <p:cNvPr id="5" name="Picture 4" descr="A close up of a green traffic light">
            <a:extLst>
              <a:ext uri="{FF2B5EF4-FFF2-40B4-BE49-F238E27FC236}">
                <a16:creationId xmlns:a16="http://schemas.microsoft.com/office/drawing/2014/main" id="{25F503AB-7C0A-4B4B-8958-867C1BDEA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552384" y="1430539"/>
            <a:ext cx="3251941" cy="4598448"/>
          </a:xfrm>
          <a:prstGeom prst="rect">
            <a:avLst/>
          </a:prstGeom>
        </p:spPr>
      </p:pic>
      <p:sp>
        <p:nvSpPr>
          <p:cNvPr id="4" name="Footer Placeholder 3">
            <a:extLst>
              <a:ext uri="{FF2B5EF4-FFF2-40B4-BE49-F238E27FC236}">
                <a16:creationId xmlns:a16="http://schemas.microsoft.com/office/drawing/2014/main" id="{08431BD8-06F8-4C5D-A224-0A35B6331994}"/>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6" name="Slide Number Placeholder 5">
            <a:extLst>
              <a:ext uri="{FF2B5EF4-FFF2-40B4-BE49-F238E27FC236}">
                <a16:creationId xmlns:a16="http://schemas.microsoft.com/office/drawing/2014/main" id="{E817348C-4156-41E8-80CB-4B3A5C5C06B3}"/>
              </a:ext>
            </a:extLst>
          </p:cNvPr>
          <p:cNvSpPr>
            <a:spLocks noGrp="1"/>
          </p:cNvSpPr>
          <p:nvPr>
            <p:ph type="sldNum" sz="quarter" idx="4"/>
          </p:nvPr>
        </p:nvSpPr>
        <p:spPr/>
        <p:txBody>
          <a:bodyPr/>
          <a:lstStyle/>
          <a:p>
            <a:pPr>
              <a:defRPr/>
            </a:pPr>
            <a:fld id="{75A4C760-613D-4B1E-9C40-118BDB213138}" type="slidenum">
              <a:rPr lang="en-US" smtClean="0"/>
              <a:pPr>
                <a:defRPr/>
              </a:pPr>
              <a:t>22</a:t>
            </a:fld>
            <a:endParaRPr lang="en-US"/>
          </a:p>
        </p:txBody>
      </p:sp>
    </p:spTree>
    <p:extLst>
      <p:ext uri="{BB962C8B-B14F-4D97-AF65-F5344CB8AC3E}">
        <p14:creationId xmlns:p14="http://schemas.microsoft.com/office/powerpoint/2010/main" val="18199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1E65F-E276-D14B-A7AD-F5073F6937FC}"/>
              </a:ext>
            </a:extLst>
          </p:cNvPr>
          <p:cNvSpPr>
            <a:spLocks noGrp="1"/>
          </p:cNvSpPr>
          <p:nvPr>
            <p:ph type="title"/>
          </p:nvPr>
        </p:nvSpPr>
        <p:spPr/>
        <p:txBody>
          <a:bodyPr/>
          <a:lstStyle/>
          <a:p>
            <a:r>
              <a:rPr lang="en-US" dirty="0"/>
              <a:t>Activity: “Yes, and”</a:t>
            </a:r>
          </a:p>
        </p:txBody>
      </p:sp>
      <p:pic>
        <p:nvPicPr>
          <p:cNvPr id="4" name="Content Placeholder 3">
            <a:extLst>
              <a:ext uri="{FF2B5EF4-FFF2-40B4-BE49-F238E27FC236}">
                <a16:creationId xmlns:a16="http://schemas.microsoft.com/office/drawing/2014/main" id="{F927530C-2976-874D-9CDD-4AC67AFCB31A}"/>
              </a:ext>
            </a:extLst>
          </p:cNvPr>
          <p:cNvPicPr>
            <a:picLocks noGrp="1" noChangeAspect="1"/>
          </p:cNvPicPr>
          <p:nvPr>
            <p:ph sz="half" idx="1"/>
          </p:nvPr>
        </p:nvPicPr>
        <p:blipFill>
          <a:blip r:embed="rId2"/>
          <a:stretch>
            <a:fillRect/>
          </a:stretch>
        </p:blipFill>
        <p:spPr>
          <a:xfrm>
            <a:off x="609600" y="1600201"/>
            <a:ext cx="4712852" cy="3484983"/>
          </a:xfrm>
        </p:spPr>
      </p:pic>
      <p:sp>
        <p:nvSpPr>
          <p:cNvPr id="3" name="Content Placeholder 2">
            <a:extLst>
              <a:ext uri="{FF2B5EF4-FFF2-40B4-BE49-F238E27FC236}">
                <a16:creationId xmlns:a16="http://schemas.microsoft.com/office/drawing/2014/main" id="{8B16DCAB-A796-4A80-AB96-D7183DD95FDC}"/>
              </a:ext>
            </a:extLst>
          </p:cNvPr>
          <p:cNvSpPr>
            <a:spLocks noGrp="1"/>
          </p:cNvSpPr>
          <p:nvPr>
            <p:ph sz="half" idx="2"/>
          </p:nvPr>
        </p:nvSpPr>
        <p:spPr>
          <a:xfrm>
            <a:off x="5735960" y="1417638"/>
            <a:ext cx="6134472" cy="4525963"/>
          </a:xfrm>
        </p:spPr>
        <p:txBody>
          <a:bodyPr/>
          <a:lstStyle/>
          <a:p>
            <a:r>
              <a:rPr lang="en-CA" sz="3200" dirty="0">
                <a:latin typeface="Avenir Roman" panose="02000503020000020003" pitchFamily="2" charset="0"/>
              </a:rPr>
              <a:t>Listening is crucial because you need to be present and in the moment.</a:t>
            </a:r>
          </a:p>
          <a:p>
            <a:r>
              <a:rPr lang="en-CA" sz="3200" dirty="0">
                <a:latin typeface="Avenir Roman" panose="02000503020000020003" pitchFamily="2" charset="0"/>
              </a:rPr>
              <a:t>Start a conversation with a partner.</a:t>
            </a:r>
          </a:p>
          <a:p>
            <a:r>
              <a:rPr lang="en-CA" sz="3200" dirty="0">
                <a:latin typeface="Avenir Roman" panose="02000503020000020003" pitchFamily="2" charset="0"/>
              </a:rPr>
              <a:t>You must hear what your partner says, then start with your response with </a:t>
            </a:r>
            <a:br>
              <a:rPr lang="en-CA" sz="3200" dirty="0">
                <a:latin typeface="Avenir Roman" panose="02000503020000020003" pitchFamily="2" charset="0"/>
              </a:rPr>
            </a:br>
            <a:r>
              <a:rPr lang="en-CA" sz="3200" dirty="0">
                <a:latin typeface="Avenir Roman" panose="02000503020000020003" pitchFamily="2" charset="0"/>
              </a:rPr>
              <a:t>“Yes, and …”.</a:t>
            </a:r>
            <a:endParaRPr lang="en-US" sz="3200" dirty="0">
              <a:latin typeface="Avenir Roman" panose="02000503020000020003" pitchFamily="2" charset="0"/>
            </a:endParaRPr>
          </a:p>
          <a:p>
            <a:endParaRPr lang="en-US" sz="3200" dirty="0"/>
          </a:p>
        </p:txBody>
      </p:sp>
      <p:sp>
        <p:nvSpPr>
          <p:cNvPr id="5" name="Footer Placeholder 4">
            <a:extLst>
              <a:ext uri="{FF2B5EF4-FFF2-40B4-BE49-F238E27FC236}">
                <a16:creationId xmlns:a16="http://schemas.microsoft.com/office/drawing/2014/main" id="{7F6A877A-AAFA-4091-9AF7-4B85ADE0BDDF}"/>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6" name="Slide Number Placeholder 5">
            <a:extLst>
              <a:ext uri="{FF2B5EF4-FFF2-40B4-BE49-F238E27FC236}">
                <a16:creationId xmlns:a16="http://schemas.microsoft.com/office/drawing/2014/main" id="{564717AC-A230-4237-8BCA-3F5F16AFF56F}"/>
              </a:ext>
            </a:extLst>
          </p:cNvPr>
          <p:cNvSpPr>
            <a:spLocks noGrp="1"/>
          </p:cNvSpPr>
          <p:nvPr>
            <p:ph type="sldNum" sz="quarter" idx="12"/>
          </p:nvPr>
        </p:nvSpPr>
        <p:spPr/>
        <p:txBody>
          <a:bodyPr/>
          <a:lstStyle/>
          <a:p>
            <a:pPr>
              <a:defRPr/>
            </a:pPr>
            <a:fld id="{91583255-5D3D-45C5-8A94-150BA91733DE}" type="slidenum">
              <a:rPr lang="en-US" smtClean="0"/>
              <a:pPr>
                <a:defRPr/>
              </a:pPr>
              <a:t>23</a:t>
            </a:fld>
            <a:endParaRPr lang="en-US"/>
          </a:p>
        </p:txBody>
      </p:sp>
    </p:spTree>
    <p:extLst>
      <p:ext uri="{BB962C8B-B14F-4D97-AF65-F5344CB8AC3E}">
        <p14:creationId xmlns:p14="http://schemas.microsoft.com/office/powerpoint/2010/main" val="1563580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11C6-4EA8-184F-BC32-EF4784477350}"/>
              </a:ext>
            </a:extLst>
          </p:cNvPr>
          <p:cNvSpPr>
            <a:spLocks noGrp="1"/>
          </p:cNvSpPr>
          <p:nvPr>
            <p:ph type="title"/>
          </p:nvPr>
        </p:nvSpPr>
        <p:spPr/>
        <p:txBody>
          <a:bodyPr/>
          <a:lstStyle/>
          <a:p>
            <a:r>
              <a:rPr lang="en-US" dirty="0"/>
              <a:t>Discussion: Decision Making </a:t>
            </a:r>
          </a:p>
        </p:txBody>
      </p:sp>
      <p:sp>
        <p:nvSpPr>
          <p:cNvPr id="3" name="Content Placeholder 2">
            <a:extLst>
              <a:ext uri="{FF2B5EF4-FFF2-40B4-BE49-F238E27FC236}">
                <a16:creationId xmlns:a16="http://schemas.microsoft.com/office/drawing/2014/main" id="{38A9E948-F248-D846-ACCA-E3AB3134F698}"/>
              </a:ext>
            </a:extLst>
          </p:cNvPr>
          <p:cNvSpPr>
            <a:spLocks noGrp="1"/>
          </p:cNvSpPr>
          <p:nvPr>
            <p:ph idx="1"/>
          </p:nvPr>
        </p:nvSpPr>
        <p:spPr/>
        <p:txBody>
          <a:bodyPr/>
          <a:lstStyle/>
          <a:p>
            <a:r>
              <a:rPr lang="en-US" dirty="0"/>
              <a:t>How are decisions made at your organization?</a:t>
            </a:r>
          </a:p>
          <a:p>
            <a:endParaRPr lang="en-US" dirty="0"/>
          </a:p>
          <a:p>
            <a:r>
              <a:rPr lang="en-US" dirty="0"/>
              <a:t>What works and what doesn’t work?</a:t>
            </a:r>
          </a:p>
        </p:txBody>
      </p:sp>
      <p:pic>
        <p:nvPicPr>
          <p:cNvPr id="4" name="Picture 3">
            <a:extLst>
              <a:ext uri="{FF2B5EF4-FFF2-40B4-BE49-F238E27FC236}">
                <a16:creationId xmlns:a16="http://schemas.microsoft.com/office/drawing/2014/main" id="{FBC8846C-1D59-3242-9D1F-5C6125C32B6C}"/>
              </a:ext>
            </a:extLst>
          </p:cNvPr>
          <p:cNvPicPr>
            <a:picLocks noChangeAspect="1"/>
          </p:cNvPicPr>
          <p:nvPr/>
        </p:nvPicPr>
        <p:blipFill>
          <a:blip r:embed="rId2"/>
          <a:stretch>
            <a:fillRect/>
          </a:stretch>
        </p:blipFill>
        <p:spPr>
          <a:xfrm>
            <a:off x="8724900" y="3291208"/>
            <a:ext cx="2857500" cy="2857500"/>
          </a:xfrm>
          <a:prstGeom prst="rect">
            <a:avLst/>
          </a:prstGeom>
        </p:spPr>
      </p:pic>
      <p:sp>
        <p:nvSpPr>
          <p:cNvPr id="5" name="Footer Placeholder 4">
            <a:extLst>
              <a:ext uri="{FF2B5EF4-FFF2-40B4-BE49-F238E27FC236}">
                <a16:creationId xmlns:a16="http://schemas.microsoft.com/office/drawing/2014/main" id="{07FF7519-297A-4B6C-B078-CAF3933CCD6F}"/>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6" name="Slide Number Placeholder 5">
            <a:extLst>
              <a:ext uri="{FF2B5EF4-FFF2-40B4-BE49-F238E27FC236}">
                <a16:creationId xmlns:a16="http://schemas.microsoft.com/office/drawing/2014/main" id="{B343EA2E-A752-4132-B287-164678D70600}"/>
              </a:ext>
            </a:extLst>
          </p:cNvPr>
          <p:cNvSpPr>
            <a:spLocks noGrp="1"/>
          </p:cNvSpPr>
          <p:nvPr>
            <p:ph type="sldNum" sz="quarter" idx="4"/>
          </p:nvPr>
        </p:nvSpPr>
        <p:spPr/>
        <p:txBody>
          <a:bodyPr/>
          <a:lstStyle/>
          <a:p>
            <a:pPr>
              <a:defRPr/>
            </a:pPr>
            <a:fld id="{75A4C760-613D-4B1E-9C40-118BDB213138}" type="slidenum">
              <a:rPr lang="en-US" smtClean="0"/>
              <a:pPr>
                <a:defRPr/>
              </a:pPr>
              <a:t>24</a:t>
            </a:fld>
            <a:endParaRPr lang="en-US"/>
          </a:p>
        </p:txBody>
      </p:sp>
    </p:spTree>
    <p:extLst>
      <p:ext uri="{BB962C8B-B14F-4D97-AF65-F5344CB8AC3E}">
        <p14:creationId xmlns:p14="http://schemas.microsoft.com/office/powerpoint/2010/main" val="4076945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3"/>
          <p:cNvSpPr>
            <a:spLocks noGrp="1"/>
          </p:cNvSpPr>
          <p:nvPr>
            <p:ph type="title"/>
          </p:nvPr>
        </p:nvSpPr>
        <p:spPr/>
        <p:txBody>
          <a:bodyPr/>
          <a:lstStyle/>
          <a:p>
            <a:r>
              <a:rPr lang="en-CA" dirty="0"/>
              <a:t>Management 3.0: Delegation Poker</a:t>
            </a:r>
          </a:p>
        </p:txBody>
      </p:sp>
      <p:pic>
        <p:nvPicPr>
          <p:cNvPr id="2050" name="Picture 2" descr="Image result for delegation po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87" y="1417638"/>
            <a:ext cx="6857825" cy="482893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BEEEE10-5E43-4D4E-812F-DA11A60E466C}"/>
              </a:ext>
            </a:extLst>
          </p:cNvPr>
          <p:cNvSpPr/>
          <p:nvPr/>
        </p:nvSpPr>
        <p:spPr>
          <a:xfrm>
            <a:off x="1783109" y="6108076"/>
            <a:ext cx="8625781" cy="276999"/>
          </a:xfrm>
          <a:prstGeom prst="rect">
            <a:avLst/>
          </a:prstGeom>
        </p:spPr>
        <p:txBody>
          <a:bodyPr wrap="square">
            <a:spAutoFit/>
          </a:bodyPr>
          <a:lstStyle/>
          <a:p>
            <a:pPr marL="0" indent="0" algn="ctr">
              <a:buNone/>
            </a:pPr>
            <a:r>
              <a:rPr lang="en-US" sz="1200" dirty="0"/>
              <a:t>Source: Management 3.0 Delegation Poker: </a:t>
            </a:r>
            <a:r>
              <a:rPr lang="en-US" sz="1200" dirty="0">
                <a:hlinkClick r:id="rId4"/>
              </a:rPr>
              <a:t>https://management30.com/product/delegation-poker/</a:t>
            </a:r>
            <a:r>
              <a:rPr lang="en-US" sz="1200" dirty="0"/>
              <a:t>  </a:t>
            </a:r>
          </a:p>
        </p:txBody>
      </p:sp>
      <p:sp>
        <p:nvSpPr>
          <p:cNvPr id="2" name="Footer Placeholder 1">
            <a:extLst>
              <a:ext uri="{FF2B5EF4-FFF2-40B4-BE49-F238E27FC236}">
                <a16:creationId xmlns:a16="http://schemas.microsoft.com/office/drawing/2014/main" id="{A524FE63-A933-43A2-9DFD-3CEF85ECB8C2}"/>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3" name="Slide Number Placeholder 2">
            <a:extLst>
              <a:ext uri="{FF2B5EF4-FFF2-40B4-BE49-F238E27FC236}">
                <a16:creationId xmlns:a16="http://schemas.microsoft.com/office/drawing/2014/main" id="{B2B5E274-D3E8-4374-989C-08F69BC90A93}"/>
              </a:ext>
            </a:extLst>
          </p:cNvPr>
          <p:cNvSpPr>
            <a:spLocks noGrp="1"/>
          </p:cNvSpPr>
          <p:nvPr>
            <p:ph type="sldNum" sz="quarter" idx="4"/>
          </p:nvPr>
        </p:nvSpPr>
        <p:spPr/>
        <p:txBody>
          <a:bodyPr/>
          <a:lstStyle/>
          <a:p>
            <a:pPr>
              <a:defRPr/>
            </a:pPr>
            <a:fld id="{75A4C760-613D-4B1E-9C40-118BDB213138}" type="slidenum">
              <a:rPr lang="en-US" smtClean="0"/>
              <a:pPr>
                <a:defRPr/>
              </a:pPr>
              <a:t>25</a:t>
            </a:fld>
            <a:endParaRPr lang="en-US"/>
          </a:p>
        </p:txBody>
      </p:sp>
    </p:spTree>
    <p:extLst>
      <p:ext uri="{BB962C8B-B14F-4D97-AF65-F5344CB8AC3E}">
        <p14:creationId xmlns:p14="http://schemas.microsoft.com/office/powerpoint/2010/main" val="805774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lstStyle/>
          <a:p>
            <a:r>
              <a:rPr lang="en-CA" dirty="0"/>
              <a:t>Exercise: Delegation Poker</a:t>
            </a:r>
          </a:p>
        </p:txBody>
      </p:sp>
      <p:sp>
        <p:nvSpPr>
          <p:cNvPr id="6" name="Content Placeholder 5">
            <a:extLst>
              <a:ext uri="{FF2B5EF4-FFF2-40B4-BE49-F238E27FC236}">
                <a16:creationId xmlns:a16="http://schemas.microsoft.com/office/drawing/2014/main" id="{3B03460F-1D44-449C-B1B8-7A80DC567C71}"/>
              </a:ext>
            </a:extLst>
          </p:cNvPr>
          <p:cNvSpPr>
            <a:spLocks noGrp="1"/>
          </p:cNvSpPr>
          <p:nvPr>
            <p:ph idx="1"/>
          </p:nvPr>
        </p:nvSpPr>
        <p:spPr>
          <a:xfrm>
            <a:off x="609600" y="1600201"/>
            <a:ext cx="10972800" cy="3052935"/>
          </a:xfrm>
        </p:spPr>
        <p:txBody>
          <a:bodyPr>
            <a:normAutofit/>
          </a:bodyPr>
          <a:lstStyle/>
          <a:p>
            <a:r>
              <a:rPr lang="en-US" dirty="0"/>
              <a:t>Divide into teams of 4-6 people.</a:t>
            </a:r>
          </a:p>
          <a:p>
            <a:r>
              <a:rPr lang="en-US" dirty="0"/>
              <a:t>After hearing the scenario, share your delegation approach.</a:t>
            </a:r>
          </a:p>
          <a:p>
            <a:r>
              <a:rPr lang="en-US" dirty="0"/>
              <a:t>Discuss the high and low values. Vote again.</a:t>
            </a:r>
          </a:p>
          <a:p>
            <a:r>
              <a:rPr lang="en-US" dirty="0"/>
              <a:t>As a team, settle on a recommended approach.</a:t>
            </a:r>
          </a:p>
        </p:txBody>
      </p:sp>
      <p:pic>
        <p:nvPicPr>
          <p:cNvPr id="2052" name="Picture 4" descr="Image result for delegation poker"/>
          <p:cNvPicPr>
            <a:picLocks noChangeAspect="1" noChangeArrowheads="1"/>
          </p:cNvPicPr>
          <p:nvPr/>
        </p:nvPicPr>
        <p:blipFill rotWithShape="1">
          <a:blip r:embed="rId3">
            <a:extLst>
              <a:ext uri="{28A0092B-C50C-407E-A947-70E740481C1C}">
                <a14:useLocalDpi xmlns:a14="http://schemas.microsoft.com/office/drawing/2010/main" val="0"/>
              </a:ext>
            </a:extLst>
          </a:blip>
          <a:srcRect b="58220"/>
          <a:stretch/>
        </p:blipFill>
        <p:spPr bwMode="auto">
          <a:xfrm>
            <a:off x="1775519" y="4407513"/>
            <a:ext cx="8625781" cy="16881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1262567-2AEB-43F5-9924-B0359538EB92}"/>
              </a:ext>
            </a:extLst>
          </p:cNvPr>
          <p:cNvSpPr/>
          <p:nvPr/>
        </p:nvSpPr>
        <p:spPr>
          <a:xfrm>
            <a:off x="1775519" y="6104329"/>
            <a:ext cx="8625781" cy="276999"/>
          </a:xfrm>
          <a:prstGeom prst="rect">
            <a:avLst/>
          </a:prstGeom>
        </p:spPr>
        <p:txBody>
          <a:bodyPr wrap="square">
            <a:spAutoFit/>
          </a:bodyPr>
          <a:lstStyle/>
          <a:p>
            <a:pPr marL="0" indent="0" algn="ctr">
              <a:buNone/>
            </a:pPr>
            <a:r>
              <a:rPr lang="en-US" sz="1200" dirty="0"/>
              <a:t>Source: Management 3.0 Delegation Poker: </a:t>
            </a:r>
            <a:r>
              <a:rPr lang="en-US" sz="1200" dirty="0">
                <a:hlinkClick r:id="rId4"/>
              </a:rPr>
              <a:t>https://management30.com/product/delegation-poker/</a:t>
            </a:r>
            <a:r>
              <a:rPr lang="en-US" sz="1200" dirty="0"/>
              <a:t>  </a:t>
            </a:r>
          </a:p>
        </p:txBody>
      </p:sp>
      <p:sp>
        <p:nvSpPr>
          <p:cNvPr id="2" name="Footer Placeholder 1">
            <a:extLst>
              <a:ext uri="{FF2B5EF4-FFF2-40B4-BE49-F238E27FC236}">
                <a16:creationId xmlns:a16="http://schemas.microsoft.com/office/drawing/2014/main" id="{79C8B8E8-272A-4FAA-9A84-2029A07B0E4E}"/>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3" name="Slide Number Placeholder 2">
            <a:extLst>
              <a:ext uri="{FF2B5EF4-FFF2-40B4-BE49-F238E27FC236}">
                <a16:creationId xmlns:a16="http://schemas.microsoft.com/office/drawing/2014/main" id="{80F44518-622F-45E6-A0C1-1BE95F537C26}"/>
              </a:ext>
            </a:extLst>
          </p:cNvPr>
          <p:cNvSpPr>
            <a:spLocks noGrp="1"/>
          </p:cNvSpPr>
          <p:nvPr>
            <p:ph type="sldNum" sz="quarter" idx="4"/>
          </p:nvPr>
        </p:nvSpPr>
        <p:spPr/>
        <p:txBody>
          <a:bodyPr/>
          <a:lstStyle/>
          <a:p>
            <a:pPr>
              <a:defRPr/>
            </a:pPr>
            <a:fld id="{75A4C760-613D-4B1E-9C40-118BDB213138}" type="slidenum">
              <a:rPr lang="en-US" smtClean="0"/>
              <a:pPr>
                <a:defRPr/>
              </a:pPr>
              <a:t>26</a:t>
            </a:fld>
            <a:endParaRPr lang="en-US"/>
          </a:p>
        </p:txBody>
      </p:sp>
    </p:spTree>
    <p:extLst>
      <p:ext uri="{BB962C8B-B14F-4D97-AF65-F5344CB8AC3E}">
        <p14:creationId xmlns:p14="http://schemas.microsoft.com/office/powerpoint/2010/main" val="2895031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3"/>
          <p:cNvSpPr>
            <a:spLocks noGrp="1"/>
          </p:cNvSpPr>
          <p:nvPr>
            <p:ph type="title"/>
          </p:nvPr>
        </p:nvSpPr>
        <p:spPr/>
        <p:txBody>
          <a:bodyPr/>
          <a:lstStyle/>
          <a:p>
            <a:r>
              <a:rPr lang="en-CA" dirty="0"/>
              <a:t>Exercise: Delegation Poker</a:t>
            </a:r>
          </a:p>
        </p:txBody>
      </p:sp>
      <p:pic>
        <p:nvPicPr>
          <p:cNvPr id="2050" name="Picture 2" descr="Image result for delegation po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8143" y="1196752"/>
            <a:ext cx="7075714" cy="498236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BEEEE10-5E43-4D4E-812F-DA11A60E466C}"/>
              </a:ext>
            </a:extLst>
          </p:cNvPr>
          <p:cNvSpPr/>
          <p:nvPr/>
        </p:nvSpPr>
        <p:spPr>
          <a:xfrm>
            <a:off x="1775519" y="6130938"/>
            <a:ext cx="8625781" cy="276999"/>
          </a:xfrm>
          <a:prstGeom prst="rect">
            <a:avLst/>
          </a:prstGeom>
        </p:spPr>
        <p:txBody>
          <a:bodyPr wrap="square">
            <a:spAutoFit/>
          </a:bodyPr>
          <a:lstStyle/>
          <a:p>
            <a:pPr marL="0" indent="0" algn="ctr">
              <a:buNone/>
            </a:pPr>
            <a:r>
              <a:rPr lang="en-US" sz="1200" dirty="0"/>
              <a:t>Source: Management 3.0 Delegation Poker: </a:t>
            </a:r>
            <a:r>
              <a:rPr lang="en-US" sz="1200" dirty="0">
                <a:hlinkClick r:id="rId4"/>
              </a:rPr>
              <a:t>https://management30.com/product/delegation-poker/</a:t>
            </a:r>
            <a:r>
              <a:rPr lang="en-US" sz="1200" dirty="0"/>
              <a:t>  </a:t>
            </a:r>
          </a:p>
        </p:txBody>
      </p:sp>
      <p:sp>
        <p:nvSpPr>
          <p:cNvPr id="2" name="Footer Placeholder 1">
            <a:extLst>
              <a:ext uri="{FF2B5EF4-FFF2-40B4-BE49-F238E27FC236}">
                <a16:creationId xmlns:a16="http://schemas.microsoft.com/office/drawing/2014/main" id="{FD91C030-758A-4BBC-BCC9-2F155291A34F}"/>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3" name="Slide Number Placeholder 2">
            <a:extLst>
              <a:ext uri="{FF2B5EF4-FFF2-40B4-BE49-F238E27FC236}">
                <a16:creationId xmlns:a16="http://schemas.microsoft.com/office/drawing/2014/main" id="{DF01D1AE-B958-4E18-A606-400F74A1284C}"/>
              </a:ext>
            </a:extLst>
          </p:cNvPr>
          <p:cNvSpPr>
            <a:spLocks noGrp="1"/>
          </p:cNvSpPr>
          <p:nvPr>
            <p:ph type="sldNum" sz="quarter" idx="4"/>
          </p:nvPr>
        </p:nvSpPr>
        <p:spPr/>
        <p:txBody>
          <a:bodyPr/>
          <a:lstStyle/>
          <a:p>
            <a:pPr>
              <a:defRPr/>
            </a:pPr>
            <a:fld id="{75A4C760-613D-4B1E-9C40-118BDB213138}" type="slidenum">
              <a:rPr lang="en-US" smtClean="0"/>
              <a:pPr>
                <a:defRPr/>
              </a:pPr>
              <a:t>27</a:t>
            </a:fld>
            <a:endParaRPr lang="en-US"/>
          </a:p>
        </p:txBody>
      </p:sp>
    </p:spTree>
    <p:extLst>
      <p:ext uri="{BB962C8B-B14F-4D97-AF65-F5344CB8AC3E}">
        <p14:creationId xmlns:p14="http://schemas.microsoft.com/office/powerpoint/2010/main" val="3712881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373B69-616F-3544-9CC4-5F504F055080}"/>
              </a:ext>
            </a:extLst>
          </p:cNvPr>
          <p:cNvPicPr>
            <a:picLocks noChangeAspect="1"/>
          </p:cNvPicPr>
          <p:nvPr/>
        </p:nvPicPr>
        <p:blipFill rotWithShape="1">
          <a:blip r:embed="rId2"/>
          <a:srcRect t="21146" b="14006"/>
          <a:stretch/>
        </p:blipFill>
        <p:spPr>
          <a:xfrm>
            <a:off x="3918930" y="3068960"/>
            <a:ext cx="4354140" cy="2823581"/>
          </a:xfrm>
          <a:prstGeom prst="rect">
            <a:avLst/>
          </a:prstGeom>
        </p:spPr>
      </p:pic>
      <p:sp>
        <p:nvSpPr>
          <p:cNvPr id="6" name="Title 5">
            <a:extLst>
              <a:ext uri="{FF2B5EF4-FFF2-40B4-BE49-F238E27FC236}">
                <a16:creationId xmlns:a16="http://schemas.microsoft.com/office/drawing/2014/main" id="{852442B9-7EF3-214A-8800-92318484ECCB}"/>
              </a:ext>
            </a:extLst>
          </p:cNvPr>
          <p:cNvSpPr>
            <a:spLocks noGrp="1"/>
          </p:cNvSpPr>
          <p:nvPr>
            <p:ph type="title"/>
          </p:nvPr>
        </p:nvSpPr>
        <p:spPr>
          <a:xfrm>
            <a:off x="609600" y="1205880"/>
            <a:ext cx="10972800" cy="1143000"/>
          </a:xfrm>
        </p:spPr>
        <p:txBody>
          <a:bodyPr/>
          <a:lstStyle/>
          <a:p>
            <a:pPr algn="ctr"/>
            <a:r>
              <a:rPr lang="en-US" sz="6000" dirty="0"/>
              <a:t>MAKE CONNECTIONS/NETWORK</a:t>
            </a:r>
          </a:p>
        </p:txBody>
      </p:sp>
      <p:sp>
        <p:nvSpPr>
          <p:cNvPr id="2" name="Footer Placeholder 1">
            <a:extLst>
              <a:ext uri="{FF2B5EF4-FFF2-40B4-BE49-F238E27FC236}">
                <a16:creationId xmlns:a16="http://schemas.microsoft.com/office/drawing/2014/main" id="{98E24D17-787D-4C7F-B220-250785821BC2}"/>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3" name="Slide Number Placeholder 2">
            <a:extLst>
              <a:ext uri="{FF2B5EF4-FFF2-40B4-BE49-F238E27FC236}">
                <a16:creationId xmlns:a16="http://schemas.microsoft.com/office/drawing/2014/main" id="{EC34A96C-6D21-4907-A5F3-D43CF42863CC}"/>
              </a:ext>
            </a:extLst>
          </p:cNvPr>
          <p:cNvSpPr>
            <a:spLocks noGrp="1"/>
          </p:cNvSpPr>
          <p:nvPr>
            <p:ph type="sldNum" sz="quarter" idx="4"/>
          </p:nvPr>
        </p:nvSpPr>
        <p:spPr/>
        <p:txBody>
          <a:bodyPr/>
          <a:lstStyle/>
          <a:p>
            <a:pPr>
              <a:defRPr/>
            </a:pPr>
            <a:fld id="{75A4C760-613D-4B1E-9C40-118BDB213138}" type="slidenum">
              <a:rPr lang="en-US" smtClean="0"/>
              <a:pPr>
                <a:defRPr/>
              </a:pPr>
              <a:t>28</a:t>
            </a:fld>
            <a:endParaRPr lang="en-US"/>
          </a:p>
        </p:txBody>
      </p:sp>
    </p:spTree>
    <p:extLst>
      <p:ext uri="{BB962C8B-B14F-4D97-AF65-F5344CB8AC3E}">
        <p14:creationId xmlns:p14="http://schemas.microsoft.com/office/powerpoint/2010/main" val="1658668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1194-3407-4C7A-8DD9-63942C83DBF2}"/>
              </a:ext>
            </a:extLst>
          </p:cNvPr>
          <p:cNvSpPr>
            <a:spLocks noGrp="1"/>
          </p:cNvSpPr>
          <p:nvPr>
            <p:ph type="title"/>
          </p:nvPr>
        </p:nvSpPr>
        <p:spPr/>
        <p:txBody>
          <a:bodyPr/>
          <a:lstStyle/>
          <a:p>
            <a:r>
              <a:rPr lang="en-US" dirty="0"/>
              <a:t>Discussion: To be Valued, you need an Audience</a:t>
            </a:r>
          </a:p>
        </p:txBody>
      </p:sp>
      <p:sp>
        <p:nvSpPr>
          <p:cNvPr id="3" name="Content Placeholder 2">
            <a:extLst>
              <a:ext uri="{FF2B5EF4-FFF2-40B4-BE49-F238E27FC236}">
                <a16:creationId xmlns:a16="http://schemas.microsoft.com/office/drawing/2014/main" id="{D383FC23-1CCC-4C75-8592-6C1D0D827528}"/>
              </a:ext>
            </a:extLst>
          </p:cNvPr>
          <p:cNvSpPr>
            <a:spLocks noGrp="1"/>
          </p:cNvSpPr>
          <p:nvPr>
            <p:ph idx="1"/>
          </p:nvPr>
        </p:nvSpPr>
        <p:spPr/>
        <p:txBody>
          <a:bodyPr/>
          <a:lstStyle/>
          <a:p>
            <a:r>
              <a:rPr lang="en-US" dirty="0"/>
              <a:t>Who has ever made a valuable connection with someone new? Where? How?</a:t>
            </a:r>
          </a:p>
          <a:p>
            <a:r>
              <a:rPr lang="en-US" dirty="0"/>
              <a:t>Have you ever met someone you could help or inform?</a:t>
            </a:r>
          </a:p>
          <a:p>
            <a:r>
              <a:rPr lang="en-US" dirty="0"/>
              <a:t>Has anyone ever had a job lead from past connections?</a:t>
            </a:r>
          </a:p>
        </p:txBody>
      </p:sp>
      <p:pic>
        <p:nvPicPr>
          <p:cNvPr id="5" name="Picture 4" descr="A group of people standing in front of a crowd&#10;&#10;Description automatically generated">
            <a:extLst>
              <a:ext uri="{FF2B5EF4-FFF2-40B4-BE49-F238E27FC236}">
                <a16:creationId xmlns:a16="http://schemas.microsoft.com/office/drawing/2014/main" id="{66142887-33ED-4CE9-9C4C-846D0282B84F}"/>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30528" b="35812"/>
          <a:stretch/>
        </p:blipFill>
        <p:spPr>
          <a:xfrm>
            <a:off x="1" y="4005064"/>
            <a:ext cx="12192000" cy="2852936"/>
          </a:xfrm>
          <a:prstGeom prst="rect">
            <a:avLst/>
          </a:prstGeom>
          <a:ln>
            <a:noFill/>
          </a:ln>
          <a:effectLst>
            <a:softEdge rad="112500"/>
          </a:effectLst>
        </p:spPr>
      </p:pic>
      <p:sp>
        <p:nvSpPr>
          <p:cNvPr id="4" name="Footer Placeholder 3">
            <a:extLst>
              <a:ext uri="{FF2B5EF4-FFF2-40B4-BE49-F238E27FC236}">
                <a16:creationId xmlns:a16="http://schemas.microsoft.com/office/drawing/2014/main" id="{579B570B-EB82-4268-876A-2B35ADA648F0}"/>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6" name="Slide Number Placeholder 5">
            <a:extLst>
              <a:ext uri="{FF2B5EF4-FFF2-40B4-BE49-F238E27FC236}">
                <a16:creationId xmlns:a16="http://schemas.microsoft.com/office/drawing/2014/main" id="{643C27AA-DDD1-406C-8546-BF4B07E2C0DA}"/>
              </a:ext>
            </a:extLst>
          </p:cNvPr>
          <p:cNvSpPr>
            <a:spLocks noGrp="1"/>
          </p:cNvSpPr>
          <p:nvPr>
            <p:ph type="sldNum" sz="quarter" idx="4"/>
          </p:nvPr>
        </p:nvSpPr>
        <p:spPr/>
        <p:txBody>
          <a:bodyPr/>
          <a:lstStyle/>
          <a:p>
            <a:pPr>
              <a:defRPr/>
            </a:pPr>
            <a:fld id="{75A4C760-613D-4B1E-9C40-118BDB213138}" type="slidenum">
              <a:rPr lang="en-US" smtClean="0"/>
              <a:pPr>
                <a:defRPr/>
              </a:pPr>
              <a:t>29</a:t>
            </a:fld>
            <a:endParaRPr lang="en-US"/>
          </a:p>
        </p:txBody>
      </p:sp>
    </p:spTree>
    <p:extLst>
      <p:ext uri="{BB962C8B-B14F-4D97-AF65-F5344CB8AC3E}">
        <p14:creationId xmlns:p14="http://schemas.microsoft.com/office/powerpoint/2010/main" val="246541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 we’re talking about…</a:t>
            </a:r>
          </a:p>
        </p:txBody>
      </p:sp>
      <p:sp>
        <p:nvSpPr>
          <p:cNvPr id="3" name="Content Placeholder 2"/>
          <p:cNvSpPr>
            <a:spLocks noGrp="1"/>
          </p:cNvSpPr>
          <p:nvPr>
            <p:ph idx="1"/>
          </p:nvPr>
        </p:nvSpPr>
        <p:spPr/>
        <p:txBody>
          <a:bodyPr/>
          <a:lstStyle/>
          <a:p>
            <a:r>
              <a:rPr lang="en-CA" dirty="0"/>
              <a:t>How to expand your toolbox to deliver new value to your teams.</a:t>
            </a:r>
            <a:br>
              <a:rPr lang="en-CA" dirty="0"/>
            </a:br>
            <a:endParaRPr lang="en-CA" dirty="0"/>
          </a:p>
          <a:p>
            <a:r>
              <a:rPr lang="en-CA" dirty="0"/>
              <a:t>Model desired behaviours and techniques in your target position</a:t>
            </a:r>
            <a:br>
              <a:rPr lang="en-CA" dirty="0"/>
            </a:br>
            <a:endParaRPr lang="en-CA" dirty="0"/>
          </a:p>
          <a:p>
            <a:r>
              <a:rPr lang="en-CA" dirty="0"/>
              <a:t>Build your professional brand through social platforms and proactive networking</a:t>
            </a:r>
          </a:p>
        </p:txBody>
      </p:sp>
      <p:sp>
        <p:nvSpPr>
          <p:cNvPr id="11" name="Footer Placeholder 10">
            <a:extLst>
              <a:ext uri="{FF2B5EF4-FFF2-40B4-BE49-F238E27FC236}">
                <a16:creationId xmlns:a16="http://schemas.microsoft.com/office/drawing/2014/main" id="{2B678BA1-033C-4CAF-82EB-0D9213907AB7}"/>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12" name="Slide Number Placeholder 11">
            <a:extLst>
              <a:ext uri="{FF2B5EF4-FFF2-40B4-BE49-F238E27FC236}">
                <a16:creationId xmlns:a16="http://schemas.microsoft.com/office/drawing/2014/main" id="{F5CA88D2-9CB2-4149-8F4E-16322BA17DF2}"/>
              </a:ext>
            </a:extLst>
          </p:cNvPr>
          <p:cNvSpPr>
            <a:spLocks noGrp="1"/>
          </p:cNvSpPr>
          <p:nvPr>
            <p:ph type="sldNum" sz="quarter" idx="4"/>
          </p:nvPr>
        </p:nvSpPr>
        <p:spPr/>
        <p:txBody>
          <a:bodyPr/>
          <a:lstStyle/>
          <a:p>
            <a:pPr>
              <a:defRPr/>
            </a:pPr>
            <a:fld id="{75A4C760-613D-4B1E-9C40-118BDB213138}" type="slidenum">
              <a:rPr lang="en-US" smtClean="0"/>
              <a:pPr>
                <a:defRPr/>
              </a:pPr>
              <a:t>3</a:t>
            </a:fld>
            <a:endParaRPr lang="en-US"/>
          </a:p>
        </p:txBody>
      </p:sp>
    </p:spTree>
    <p:extLst>
      <p:ext uri="{BB962C8B-B14F-4D97-AF65-F5344CB8AC3E}">
        <p14:creationId xmlns:p14="http://schemas.microsoft.com/office/powerpoint/2010/main" val="4280954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A1FB2E39-2A8C-8A44-8C7E-6ED60F1E8DDD}"/>
              </a:ext>
            </a:extLst>
          </p:cNvPr>
          <p:cNvGraphicFramePr/>
          <p:nvPr>
            <p:extLst>
              <p:ext uri="{D42A27DB-BD31-4B8C-83A1-F6EECF244321}">
                <p14:modId xmlns:p14="http://schemas.microsoft.com/office/powerpoint/2010/main" val="514373403"/>
              </p:ext>
            </p:extLst>
          </p:nvPr>
        </p:nvGraphicFramePr>
        <p:xfrm>
          <a:off x="551384" y="1417638"/>
          <a:ext cx="11089232" cy="3667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2F7449E2-21C2-854B-BF80-58DD29E65818}"/>
              </a:ext>
            </a:extLst>
          </p:cNvPr>
          <p:cNvSpPr>
            <a:spLocks noGrp="1"/>
          </p:cNvSpPr>
          <p:nvPr>
            <p:ph type="title"/>
          </p:nvPr>
        </p:nvSpPr>
        <p:spPr/>
        <p:txBody>
          <a:bodyPr/>
          <a:lstStyle/>
          <a:p>
            <a:r>
              <a:rPr lang="en-US" dirty="0"/>
              <a:t>Model going from your current self to ideal self</a:t>
            </a:r>
          </a:p>
        </p:txBody>
      </p:sp>
      <p:sp>
        <p:nvSpPr>
          <p:cNvPr id="2" name="Rectangle 1">
            <a:extLst>
              <a:ext uri="{FF2B5EF4-FFF2-40B4-BE49-F238E27FC236}">
                <a16:creationId xmlns:a16="http://schemas.microsoft.com/office/drawing/2014/main" id="{42ACC2E8-9B6B-474D-8013-D69C876C0D4C}"/>
              </a:ext>
            </a:extLst>
          </p:cNvPr>
          <p:cNvSpPr/>
          <p:nvPr/>
        </p:nvSpPr>
        <p:spPr>
          <a:xfrm>
            <a:off x="1307468" y="4722673"/>
            <a:ext cx="9577064" cy="1754326"/>
          </a:xfrm>
          <a:prstGeom prst="rect">
            <a:avLst/>
          </a:prstGeom>
        </p:spPr>
        <p:txBody>
          <a:bodyPr wrap="square">
            <a:spAutoFit/>
          </a:bodyPr>
          <a:lstStyle/>
          <a:p>
            <a:r>
              <a:rPr lang="en-US" sz="2800" b="1" dirty="0">
                <a:latin typeface="Avenir Black" panose="02000503020000020003" pitchFamily="2" charset="0"/>
              </a:rPr>
              <a:t>“Everyone fails at who they're supposed to be, Thor. The measure of a person, of a hero, is how well they succeed at being who they are.” </a:t>
            </a:r>
          </a:p>
          <a:p>
            <a:pPr algn="r"/>
            <a:r>
              <a:rPr lang="en-US" b="1" dirty="0">
                <a:latin typeface="Avenir Black" panose="02000503020000020003" pitchFamily="2" charset="0"/>
              </a:rPr>
              <a:t>- Frigga, Avengers: Endgame</a:t>
            </a:r>
          </a:p>
        </p:txBody>
      </p:sp>
      <p:sp>
        <p:nvSpPr>
          <p:cNvPr id="3" name="Footer Placeholder 2">
            <a:extLst>
              <a:ext uri="{FF2B5EF4-FFF2-40B4-BE49-F238E27FC236}">
                <a16:creationId xmlns:a16="http://schemas.microsoft.com/office/drawing/2014/main" id="{395B7642-8A4D-4A5C-BF31-5EE7A1A6E42F}"/>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6" name="Slide Number Placeholder 5">
            <a:extLst>
              <a:ext uri="{FF2B5EF4-FFF2-40B4-BE49-F238E27FC236}">
                <a16:creationId xmlns:a16="http://schemas.microsoft.com/office/drawing/2014/main" id="{62B8F103-FA94-4B87-A0B9-CA5153343C7D}"/>
              </a:ext>
            </a:extLst>
          </p:cNvPr>
          <p:cNvSpPr>
            <a:spLocks noGrp="1"/>
          </p:cNvSpPr>
          <p:nvPr>
            <p:ph type="sldNum" sz="quarter" idx="4"/>
          </p:nvPr>
        </p:nvSpPr>
        <p:spPr/>
        <p:txBody>
          <a:bodyPr/>
          <a:lstStyle/>
          <a:p>
            <a:pPr>
              <a:defRPr/>
            </a:pPr>
            <a:fld id="{75A4C760-613D-4B1E-9C40-118BDB213138}" type="slidenum">
              <a:rPr lang="en-US" smtClean="0"/>
              <a:pPr>
                <a:defRPr/>
              </a:pPr>
              <a:t>30</a:t>
            </a:fld>
            <a:endParaRPr lang="en-US"/>
          </a:p>
        </p:txBody>
      </p:sp>
    </p:spTree>
    <p:extLst>
      <p:ext uri="{BB962C8B-B14F-4D97-AF65-F5344CB8AC3E}">
        <p14:creationId xmlns:p14="http://schemas.microsoft.com/office/powerpoint/2010/main" val="22931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DF614-7A0D-8D43-B400-8AD86F3BAD32}"/>
              </a:ext>
            </a:extLst>
          </p:cNvPr>
          <p:cNvSpPr>
            <a:spLocks noGrp="1"/>
          </p:cNvSpPr>
          <p:nvPr>
            <p:ph type="title"/>
          </p:nvPr>
        </p:nvSpPr>
        <p:spPr/>
        <p:txBody>
          <a:bodyPr/>
          <a:lstStyle/>
          <a:p>
            <a:r>
              <a:rPr lang="en-US" dirty="0"/>
              <a:t>Model behaviors &amp; techniques</a:t>
            </a:r>
          </a:p>
        </p:txBody>
      </p:sp>
      <p:sp>
        <p:nvSpPr>
          <p:cNvPr id="3" name="Content Placeholder 2">
            <a:extLst>
              <a:ext uri="{FF2B5EF4-FFF2-40B4-BE49-F238E27FC236}">
                <a16:creationId xmlns:a16="http://schemas.microsoft.com/office/drawing/2014/main" id="{3B34A84F-DB67-3F4B-895B-223B5A801EA7}"/>
              </a:ext>
            </a:extLst>
          </p:cNvPr>
          <p:cNvSpPr>
            <a:spLocks noGrp="1"/>
          </p:cNvSpPr>
          <p:nvPr>
            <p:ph idx="1"/>
          </p:nvPr>
        </p:nvSpPr>
        <p:spPr/>
        <p:txBody>
          <a:bodyPr>
            <a:normAutofit/>
          </a:bodyPr>
          <a:lstStyle/>
          <a:p>
            <a:r>
              <a:rPr lang="en-CA" dirty="0"/>
              <a:t>If you aspire to be a leader, look and act like the level of leadership. "Be the change you seek.” ~ </a:t>
            </a:r>
            <a:r>
              <a:rPr lang="en-CA" dirty="0" err="1"/>
              <a:t>Ghandi</a:t>
            </a:r>
            <a:br>
              <a:rPr lang="en-CA" dirty="0"/>
            </a:br>
            <a:endParaRPr lang="en-CA" dirty="0"/>
          </a:p>
          <a:p>
            <a:r>
              <a:rPr lang="en-CA" dirty="0"/>
              <a:t>If you expect people to speak respectfully to each other, speak respectfully to them.</a:t>
            </a:r>
            <a:br>
              <a:rPr lang="en-CA" dirty="0"/>
            </a:br>
            <a:endParaRPr lang="en-CA" dirty="0"/>
          </a:p>
          <a:p>
            <a:r>
              <a:rPr lang="en-CA" sz="3200" dirty="0"/>
              <a:t>Model what other successful people have done: What key actions did they take? How did they handle themselves?</a:t>
            </a:r>
          </a:p>
          <a:p>
            <a:pPr marL="0" indent="0">
              <a:buNone/>
            </a:pPr>
            <a:endParaRPr lang="en-CA" sz="3200" dirty="0"/>
          </a:p>
        </p:txBody>
      </p:sp>
      <p:sp>
        <p:nvSpPr>
          <p:cNvPr id="4" name="Footer Placeholder 3">
            <a:extLst>
              <a:ext uri="{FF2B5EF4-FFF2-40B4-BE49-F238E27FC236}">
                <a16:creationId xmlns:a16="http://schemas.microsoft.com/office/drawing/2014/main" id="{1E7D4A42-B9C0-40B9-98D9-C45F7B97F94E}"/>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CDEAB40A-4149-4088-BAE4-5EC91A2EF8A3}"/>
              </a:ext>
            </a:extLst>
          </p:cNvPr>
          <p:cNvSpPr>
            <a:spLocks noGrp="1"/>
          </p:cNvSpPr>
          <p:nvPr>
            <p:ph type="sldNum" sz="quarter" idx="4"/>
          </p:nvPr>
        </p:nvSpPr>
        <p:spPr/>
        <p:txBody>
          <a:bodyPr/>
          <a:lstStyle/>
          <a:p>
            <a:pPr>
              <a:defRPr/>
            </a:pPr>
            <a:fld id="{75A4C760-613D-4B1E-9C40-118BDB213138}" type="slidenum">
              <a:rPr lang="en-US" smtClean="0"/>
              <a:pPr>
                <a:defRPr/>
              </a:pPr>
              <a:t>31</a:t>
            </a:fld>
            <a:endParaRPr lang="en-US"/>
          </a:p>
        </p:txBody>
      </p:sp>
    </p:spTree>
    <p:extLst>
      <p:ext uri="{BB962C8B-B14F-4D97-AF65-F5344CB8AC3E}">
        <p14:creationId xmlns:p14="http://schemas.microsoft.com/office/powerpoint/2010/main" val="6199698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AC6B-DA14-9D4B-8635-72B8F4EACE95}"/>
              </a:ext>
            </a:extLst>
          </p:cNvPr>
          <p:cNvSpPr>
            <a:spLocks noGrp="1"/>
          </p:cNvSpPr>
          <p:nvPr>
            <p:ph type="title"/>
          </p:nvPr>
        </p:nvSpPr>
        <p:spPr/>
        <p:txBody>
          <a:bodyPr/>
          <a:lstStyle/>
          <a:p>
            <a:r>
              <a:rPr lang="en-US" dirty="0"/>
              <a:t>Reverse-engineering success through modelling</a:t>
            </a:r>
          </a:p>
        </p:txBody>
      </p:sp>
      <p:sp>
        <p:nvSpPr>
          <p:cNvPr id="3" name="Content Placeholder 2">
            <a:extLst>
              <a:ext uri="{FF2B5EF4-FFF2-40B4-BE49-F238E27FC236}">
                <a16:creationId xmlns:a16="http://schemas.microsoft.com/office/drawing/2014/main" id="{08EFCB2D-6866-D24B-9967-5A843DF57818}"/>
              </a:ext>
            </a:extLst>
          </p:cNvPr>
          <p:cNvSpPr>
            <a:spLocks noGrp="1"/>
          </p:cNvSpPr>
          <p:nvPr>
            <p:ph idx="1"/>
          </p:nvPr>
        </p:nvSpPr>
        <p:spPr/>
        <p:txBody>
          <a:bodyPr>
            <a:normAutofit/>
          </a:bodyPr>
          <a:lstStyle/>
          <a:p>
            <a:r>
              <a:rPr lang="en-US" sz="2800" b="1" dirty="0">
                <a:solidFill>
                  <a:schemeClr val="tx1"/>
                </a:solidFill>
              </a:rPr>
              <a:t>External behavior </a:t>
            </a:r>
            <a:r>
              <a:rPr lang="en-US" sz="2800" dirty="0">
                <a:solidFill>
                  <a:schemeClr val="tx1"/>
                </a:solidFill>
              </a:rPr>
              <a:t>– habits, responses, words, skills, competence.</a:t>
            </a:r>
          </a:p>
          <a:p>
            <a:r>
              <a:rPr lang="en-US" sz="2800" b="1" dirty="0">
                <a:solidFill>
                  <a:schemeClr val="tx1"/>
                </a:solidFill>
              </a:rPr>
              <a:t>Internal states and processes </a:t>
            </a:r>
            <a:r>
              <a:rPr lang="en-US" sz="2800" dirty="0">
                <a:solidFill>
                  <a:schemeClr val="tx1"/>
                </a:solidFill>
              </a:rPr>
              <a:t>– values, beliefs, emotions etc.</a:t>
            </a:r>
          </a:p>
          <a:p>
            <a:r>
              <a:rPr lang="en-US" sz="2800" b="1" dirty="0">
                <a:solidFill>
                  <a:schemeClr val="tx1"/>
                </a:solidFill>
              </a:rPr>
              <a:t>Environment </a:t>
            </a:r>
            <a:r>
              <a:rPr lang="en-US" sz="2800" dirty="0">
                <a:solidFill>
                  <a:schemeClr val="tx1"/>
                </a:solidFill>
              </a:rPr>
              <a:t>– social circles, trends, support etc.</a:t>
            </a:r>
            <a:br>
              <a:rPr lang="en-US" sz="2800" dirty="0">
                <a:solidFill>
                  <a:schemeClr val="tx1"/>
                </a:solidFill>
              </a:rPr>
            </a:br>
            <a:br>
              <a:rPr lang="en-US" sz="2800" dirty="0">
                <a:solidFill>
                  <a:schemeClr val="tx1"/>
                </a:solidFill>
              </a:rPr>
            </a:br>
            <a:endParaRPr lang="en-US" sz="2800" dirty="0">
              <a:solidFill>
                <a:schemeClr val="tx1"/>
              </a:solidFill>
            </a:endParaRPr>
          </a:p>
          <a:p>
            <a:r>
              <a:rPr lang="en-US" sz="2800" dirty="0">
                <a:solidFill>
                  <a:schemeClr val="tx1"/>
                </a:solidFill>
              </a:rPr>
              <a:t>Not just conscious, but subconscious shift. </a:t>
            </a:r>
          </a:p>
          <a:p>
            <a:r>
              <a:rPr lang="en-US" sz="2800" dirty="0">
                <a:solidFill>
                  <a:schemeClr val="tx1"/>
                </a:solidFill>
              </a:rPr>
              <a:t>Remember, you will employ your own unique ”take” on their success.</a:t>
            </a:r>
          </a:p>
        </p:txBody>
      </p:sp>
      <p:sp>
        <p:nvSpPr>
          <p:cNvPr id="4" name="Footer Placeholder 3">
            <a:extLst>
              <a:ext uri="{FF2B5EF4-FFF2-40B4-BE49-F238E27FC236}">
                <a16:creationId xmlns:a16="http://schemas.microsoft.com/office/drawing/2014/main" id="{E1B0962A-11C9-45FE-AD34-FFC7D47ECCD4}"/>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82D67E38-FB12-4B99-9B7D-D4DD2659C2C3}"/>
              </a:ext>
            </a:extLst>
          </p:cNvPr>
          <p:cNvSpPr>
            <a:spLocks noGrp="1"/>
          </p:cNvSpPr>
          <p:nvPr>
            <p:ph type="sldNum" sz="quarter" idx="4"/>
          </p:nvPr>
        </p:nvSpPr>
        <p:spPr/>
        <p:txBody>
          <a:bodyPr/>
          <a:lstStyle/>
          <a:p>
            <a:pPr>
              <a:defRPr/>
            </a:pPr>
            <a:fld id="{75A4C760-613D-4B1E-9C40-118BDB213138}" type="slidenum">
              <a:rPr lang="en-US" smtClean="0"/>
              <a:pPr>
                <a:defRPr/>
              </a:pPr>
              <a:t>32</a:t>
            </a:fld>
            <a:endParaRPr lang="en-US"/>
          </a:p>
        </p:txBody>
      </p:sp>
    </p:spTree>
    <p:extLst>
      <p:ext uri="{BB962C8B-B14F-4D97-AF65-F5344CB8AC3E}">
        <p14:creationId xmlns:p14="http://schemas.microsoft.com/office/powerpoint/2010/main" val="222955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EBCC1B-8A23-4F39-86FC-797ED83208C9}"/>
              </a:ext>
            </a:extLst>
          </p:cNvPr>
          <p:cNvPicPr>
            <a:picLocks noChangeAspect="1"/>
          </p:cNvPicPr>
          <p:nvPr/>
        </p:nvPicPr>
        <p:blipFill rotWithShape="1">
          <a:blip r:embed="rId3"/>
          <a:srcRect l="3010" t="5250" r="2707" b="8408"/>
          <a:stretch/>
        </p:blipFill>
        <p:spPr>
          <a:xfrm>
            <a:off x="7244068" y="1269518"/>
            <a:ext cx="4678777" cy="4093050"/>
          </a:xfrm>
          <a:prstGeom prst="rect">
            <a:avLst/>
          </a:prstGeom>
        </p:spPr>
      </p:pic>
      <p:sp>
        <p:nvSpPr>
          <p:cNvPr id="2" name="Title 1">
            <a:extLst>
              <a:ext uri="{FF2B5EF4-FFF2-40B4-BE49-F238E27FC236}">
                <a16:creationId xmlns:a16="http://schemas.microsoft.com/office/drawing/2014/main" id="{91275D2D-97D9-D142-8FE3-6791E5A7CC14}"/>
              </a:ext>
            </a:extLst>
          </p:cNvPr>
          <p:cNvSpPr>
            <a:spLocks noGrp="1"/>
          </p:cNvSpPr>
          <p:nvPr>
            <p:ph type="title"/>
          </p:nvPr>
        </p:nvSpPr>
        <p:spPr/>
        <p:txBody>
          <a:bodyPr/>
          <a:lstStyle/>
          <a:p>
            <a:r>
              <a:rPr lang="en-US" dirty="0"/>
              <a:t>LinkedIn: Making connections for you</a:t>
            </a:r>
          </a:p>
        </p:txBody>
      </p:sp>
      <p:pic>
        <p:nvPicPr>
          <p:cNvPr id="5" name="Content Placeholder 4">
            <a:extLst>
              <a:ext uri="{FF2B5EF4-FFF2-40B4-BE49-F238E27FC236}">
                <a16:creationId xmlns:a16="http://schemas.microsoft.com/office/drawing/2014/main" id="{7F0AA25C-F5DC-8B42-A5F1-4A3C3A596AA2}"/>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520491" y="1417638"/>
            <a:ext cx="3551238" cy="3921125"/>
          </a:xfrm>
        </p:spPr>
      </p:pic>
      <p:grpSp>
        <p:nvGrpSpPr>
          <p:cNvPr id="23" name="Group 22">
            <a:extLst>
              <a:ext uri="{FF2B5EF4-FFF2-40B4-BE49-F238E27FC236}">
                <a16:creationId xmlns:a16="http://schemas.microsoft.com/office/drawing/2014/main" id="{AE9ECF2F-7973-47D8-BE31-83096BB4E779}"/>
              </a:ext>
            </a:extLst>
          </p:cNvPr>
          <p:cNvGrpSpPr/>
          <p:nvPr/>
        </p:nvGrpSpPr>
        <p:grpSpPr>
          <a:xfrm>
            <a:off x="3791744" y="1254571"/>
            <a:ext cx="3765989" cy="500763"/>
            <a:chOff x="3791744" y="1254571"/>
            <a:chExt cx="3765989" cy="500763"/>
          </a:xfrm>
        </p:grpSpPr>
        <p:sp>
          <p:nvSpPr>
            <p:cNvPr id="7" name="Content Placeholder 5">
              <a:extLst>
                <a:ext uri="{FF2B5EF4-FFF2-40B4-BE49-F238E27FC236}">
                  <a16:creationId xmlns:a16="http://schemas.microsoft.com/office/drawing/2014/main" id="{0D573FD7-300A-5243-A96F-43A49FF17148}"/>
                </a:ext>
              </a:extLst>
            </p:cNvPr>
            <p:cNvSpPr txBox="1">
              <a:spLocks/>
            </p:cNvSpPr>
            <p:nvPr/>
          </p:nvSpPr>
          <p:spPr bwMode="auto">
            <a:xfrm>
              <a:off x="3791744" y="1254571"/>
              <a:ext cx="3765989" cy="4298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Font typeface="Arial"/>
                <a:buChar char="•"/>
                <a:defRPr sz="2800">
                  <a:solidFill>
                    <a:schemeClr val="tx1">
                      <a:lumMod val="65000"/>
                      <a:lumOff val="35000"/>
                    </a:schemeClr>
                  </a:solidFill>
                  <a:latin typeface="Avenir Heavy"/>
                  <a:ea typeface="ＭＳ Ｐゴシック" pitchFamily="-123" charset="-128"/>
                  <a:cs typeface="Avenir Heavy"/>
                </a:defRPr>
              </a:lvl1pPr>
              <a:lvl2pPr marL="742950" indent="-285750" algn="l" rtl="0" eaLnBrk="0" fontAlgn="base" hangingPunct="0">
                <a:spcBef>
                  <a:spcPct val="20000"/>
                </a:spcBef>
                <a:spcAft>
                  <a:spcPct val="0"/>
                </a:spcAft>
                <a:buClr>
                  <a:srgbClr val="FF6600"/>
                </a:buClr>
                <a:buChar char="•"/>
                <a:defRPr sz="2400">
                  <a:solidFill>
                    <a:schemeClr val="tx1">
                      <a:lumMod val="65000"/>
                      <a:lumOff val="35000"/>
                    </a:schemeClr>
                  </a:solidFill>
                  <a:latin typeface="Avenir Heavy"/>
                  <a:ea typeface="ＭＳ Ｐゴシック" pitchFamily="-123" charset="-128"/>
                  <a:cs typeface="Avenir Heavy"/>
                </a:defRPr>
              </a:lvl2pPr>
              <a:lvl3pPr marL="1143000" indent="-228600" algn="l" rtl="0" eaLnBrk="0" fontAlgn="base" hangingPunct="0">
                <a:spcBef>
                  <a:spcPct val="20000"/>
                </a:spcBef>
                <a:spcAft>
                  <a:spcPct val="0"/>
                </a:spcAft>
                <a:buClr>
                  <a:srgbClr val="DE1DE1"/>
                </a:buClr>
                <a:buChar char="•"/>
                <a:defRPr sz="2000">
                  <a:solidFill>
                    <a:schemeClr val="tx1">
                      <a:lumMod val="65000"/>
                      <a:lumOff val="35000"/>
                    </a:schemeClr>
                  </a:solidFill>
                  <a:latin typeface="Avenir Heavy"/>
                  <a:ea typeface="ＭＳ Ｐゴシック" pitchFamily="-123" charset="-128"/>
                  <a:cs typeface="Avenir Heavy"/>
                </a:defRPr>
              </a:lvl3pPr>
              <a:lvl4pPr marL="1600200" indent="-228600" algn="l" rtl="0" eaLnBrk="0" fontAlgn="base" hangingPunct="0">
                <a:spcBef>
                  <a:spcPct val="20000"/>
                </a:spcBef>
                <a:spcAft>
                  <a:spcPct val="0"/>
                </a:spcAft>
                <a:buClr>
                  <a:srgbClr val="800000"/>
                </a:buClr>
                <a:buFont typeface="Arial" pitchFamily="84" charset="0"/>
                <a:buChar char="–"/>
                <a:defRPr sz="1800">
                  <a:solidFill>
                    <a:schemeClr val="tx1">
                      <a:lumMod val="65000"/>
                      <a:lumOff val="35000"/>
                    </a:schemeClr>
                  </a:solidFill>
                  <a:latin typeface="Avenir Heavy"/>
                  <a:ea typeface="ＭＳ Ｐゴシック" pitchFamily="-123" charset="-128"/>
                  <a:cs typeface="Avenir Heavy"/>
                </a:defRPr>
              </a:lvl4pPr>
              <a:lvl5pPr marL="2057400" indent="-228600" algn="l" rtl="0" eaLnBrk="0" fontAlgn="base" hangingPunct="0">
                <a:spcBef>
                  <a:spcPct val="20000"/>
                </a:spcBef>
                <a:spcAft>
                  <a:spcPct val="0"/>
                </a:spcAft>
                <a:buClr>
                  <a:srgbClr val="800000"/>
                </a:buClr>
                <a:buFont typeface="Arial" pitchFamily="84" charset="0"/>
                <a:buChar char="»"/>
                <a:defRPr sz="1800">
                  <a:solidFill>
                    <a:schemeClr val="tx1">
                      <a:lumMod val="65000"/>
                      <a:lumOff val="35000"/>
                    </a:schemeClr>
                  </a:solidFill>
                  <a:latin typeface="Avenir Heavy"/>
                  <a:ea typeface="ＭＳ Ｐゴシック" pitchFamily="-123" charset="-128"/>
                  <a:cs typeface="Avenir Heavy"/>
                </a:defRPr>
              </a:lvl5pPr>
              <a:lvl6pPr marL="2514600" indent="-228600" algn="l" rtl="0" fontAlgn="base">
                <a:spcBef>
                  <a:spcPct val="20000"/>
                </a:spcBef>
                <a:spcAft>
                  <a:spcPct val="0"/>
                </a:spcAft>
                <a:buClr>
                  <a:schemeClr val="folHlink"/>
                </a:buClr>
                <a:buFont typeface="Arial" charset="0"/>
                <a:buChar char="»"/>
                <a:defRPr sz="1800">
                  <a:solidFill>
                    <a:schemeClr val="bg2"/>
                  </a:solidFill>
                  <a:latin typeface="+mn-lt"/>
                </a:defRPr>
              </a:lvl6pPr>
              <a:lvl7pPr marL="2971800" indent="-228600" algn="l" rtl="0" fontAlgn="base">
                <a:spcBef>
                  <a:spcPct val="20000"/>
                </a:spcBef>
                <a:spcAft>
                  <a:spcPct val="0"/>
                </a:spcAft>
                <a:buClr>
                  <a:schemeClr val="folHlink"/>
                </a:buClr>
                <a:buFont typeface="Arial" charset="0"/>
                <a:buChar char="»"/>
                <a:defRPr sz="1800">
                  <a:solidFill>
                    <a:schemeClr val="bg2"/>
                  </a:solidFill>
                  <a:latin typeface="+mn-lt"/>
                </a:defRPr>
              </a:lvl7pPr>
              <a:lvl8pPr marL="3429000" indent="-228600" algn="l" rtl="0" fontAlgn="base">
                <a:spcBef>
                  <a:spcPct val="20000"/>
                </a:spcBef>
                <a:spcAft>
                  <a:spcPct val="0"/>
                </a:spcAft>
                <a:buClr>
                  <a:schemeClr val="folHlink"/>
                </a:buClr>
                <a:buFont typeface="Arial" charset="0"/>
                <a:buChar char="»"/>
                <a:defRPr sz="1800">
                  <a:solidFill>
                    <a:schemeClr val="bg2"/>
                  </a:solidFill>
                  <a:latin typeface="+mn-lt"/>
                </a:defRPr>
              </a:lvl8pPr>
              <a:lvl9pPr marL="3886200" indent="-228600" algn="l" rtl="0" fontAlgn="base">
                <a:spcBef>
                  <a:spcPct val="20000"/>
                </a:spcBef>
                <a:spcAft>
                  <a:spcPct val="0"/>
                </a:spcAft>
                <a:buClr>
                  <a:schemeClr val="folHlink"/>
                </a:buClr>
                <a:buFont typeface="Arial" charset="0"/>
                <a:buChar char="»"/>
                <a:defRPr sz="1800">
                  <a:solidFill>
                    <a:schemeClr val="bg2"/>
                  </a:solidFill>
                  <a:latin typeface="+mn-lt"/>
                </a:defRPr>
              </a:lvl9pPr>
            </a:lstStyle>
            <a:p>
              <a:pPr marL="0" indent="0" algn="ctr">
                <a:buFont typeface="Arial"/>
                <a:buNone/>
              </a:pPr>
              <a:r>
                <a:rPr lang="en-US" sz="2400" kern="0" dirty="0">
                  <a:solidFill>
                    <a:srgbClr val="800000"/>
                  </a:solidFill>
                  <a:latin typeface="Avenir Roman" panose="02000503020000020003" pitchFamily="2" charset="0"/>
                </a:rPr>
                <a:t>Branded Cover Image</a:t>
              </a:r>
            </a:p>
          </p:txBody>
        </p:sp>
        <p:cxnSp>
          <p:nvCxnSpPr>
            <p:cNvPr id="11" name="Straight Arrow Connector 10">
              <a:extLst>
                <a:ext uri="{FF2B5EF4-FFF2-40B4-BE49-F238E27FC236}">
                  <a16:creationId xmlns:a16="http://schemas.microsoft.com/office/drawing/2014/main" id="{0A3826FF-F79A-214F-9695-AA10B9B4A51B}"/>
                </a:ext>
              </a:extLst>
            </p:cNvPr>
            <p:cNvCxnSpPr>
              <a:cxnSpLocks/>
            </p:cNvCxnSpPr>
            <p:nvPr/>
          </p:nvCxnSpPr>
          <p:spPr>
            <a:xfrm flipH="1">
              <a:off x="4151784" y="1755334"/>
              <a:ext cx="3048551"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D2E1D94-28B8-437B-AC64-AD502FF3064A}"/>
              </a:ext>
            </a:extLst>
          </p:cNvPr>
          <p:cNvGrpSpPr/>
          <p:nvPr/>
        </p:nvGrpSpPr>
        <p:grpSpPr>
          <a:xfrm>
            <a:off x="1659778" y="2852936"/>
            <a:ext cx="5540557" cy="471485"/>
            <a:chOff x="1659778" y="2950933"/>
            <a:chExt cx="5540557" cy="471485"/>
          </a:xfrm>
        </p:grpSpPr>
        <p:sp>
          <p:nvSpPr>
            <p:cNvPr id="8" name="Content Placeholder 5">
              <a:extLst>
                <a:ext uri="{FF2B5EF4-FFF2-40B4-BE49-F238E27FC236}">
                  <a16:creationId xmlns:a16="http://schemas.microsoft.com/office/drawing/2014/main" id="{8ACBC67E-2A40-D049-ABDA-81F0C60EBAC6}"/>
                </a:ext>
              </a:extLst>
            </p:cNvPr>
            <p:cNvSpPr txBox="1">
              <a:spLocks/>
            </p:cNvSpPr>
            <p:nvPr/>
          </p:nvSpPr>
          <p:spPr bwMode="auto">
            <a:xfrm>
              <a:off x="4322760" y="2950933"/>
              <a:ext cx="2703956" cy="374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Font typeface="Arial"/>
                <a:buChar char="•"/>
                <a:defRPr sz="2800">
                  <a:solidFill>
                    <a:schemeClr val="tx1">
                      <a:lumMod val="65000"/>
                      <a:lumOff val="35000"/>
                    </a:schemeClr>
                  </a:solidFill>
                  <a:latin typeface="Avenir Heavy"/>
                  <a:ea typeface="ＭＳ Ｐゴシック" pitchFamily="-123" charset="-128"/>
                  <a:cs typeface="Avenir Heavy"/>
                </a:defRPr>
              </a:lvl1pPr>
              <a:lvl2pPr marL="742950" indent="-285750" algn="l" rtl="0" eaLnBrk="0" fontAlgn="base" hangingPunct="0">
                <a:spcBef>
                  <a:spcPct val="20000"/>
                </a:spcBef>
                <a:spcAft>
                  <a:spcPct val="0"/>
                </a:spcAft>
                <a:buClr>
                  <a:srgbClr val="FF6600"/>
                </a:buClr>
                <a:buChar char="•"/>
                <a:defRPr sz="2400">
                  <a:solidFill>
                    <a:schemeClr val="tx1">
                      <a:lumMod val="65000"/>
                      <a:lumOff val="35000"/>
                    </a:schemeClr>
                  </a:solidFill>
                  <a:latin typeface="Avenir Heavy"/>
                  <a:ea typeface="ＭＳ Ｐゴシック" pitchFamily="-123" charset="-128"/>
                  <a:cs typeface="Avenir Heavy"/>
                </a:defRPr>
              </a:lvl2pPr>
              <a:lvl3pPr marL="1143000" indent="-228600" algn="l" rtl="0" eaLnBrk="0" fontAlgn="base" hangingPunct="0">
                <a:spcBef>
                  <a:spcPct val="20000"/>
                </a:spcBef>
                <a:spcAft>
                  <a:spcPct val="0"/>
                </a:spcAft>
                <a:buClr>
                  <a:srgbClr val="DE1DE1"/>
                </a:buClr>
                <a:buChar char="•"/>
                <a:defRPr sz="2000">
                  <a:solidFill>
                    <a:schemeClr val="tx1">
                      <a:lumMod val="65000"/>
                      <a:lumOff val="35000"/>
                    </a:schemeClr>
                  </a:solidFill>
                  <a:latin typeface="Avenir Heavy"/>
                  <a:ea typeface="ＭＳ Ｐゴシック" pitchFamily="-123" charset="-128"/>
                  <a:cs typeface="Avenir Heavy"/>
                </a:defRPr>
              </a:lvl3pPr>
              <a:lvl4pPr marL="1600200" indent="-228600" algn="l" rtl="0" eaLnBrk="0" fontAlgn="base" hangingPunct="0">
                <a:spcBef>
                  <a:spcPct val="20000"/>
                </a:spcBef>
                <a:spcAft>
                  <a:spcPct val="0"/>
                </a:spcAft>
                <a:buClr>
                  <a:srgbClr val="800000"/>
                </a:buClr>
                <a:buFont typeface="Arial" pitchFamily="84" charset="0"/>
                <a:buChar char="–"/>
                <a:defRPr sz="1800">
                  <a:solidFill>
                    <a:schemeClr val="tx1">
                      <a:lumMod val="65000"/>
                      <a:lumOff val="35000"/>
                    </a:schemeClr>
                  </a:solidFill>
                  <a:latin typeface="Avenir Heavy"/>
                  <a:ea typeface="ＭＳ Ｐゴシック" pitchFamily="-123" charset="-128"/>
                  <a:cs typeface="Avenir Heavy"/>
                </a:defRPr>
              </a:lvl4pPr>
              <a:lvl5pPr marL="2057400" indent="-228600" algn="l" rtl="0" eaLnBrk="0" fontAlgn="base" hangingPunct="0">
                <a:spcBef>
                  <a:spcPct val="20000"/>
                </a:spcBef>
                <a:spcAft>
                  <a:spcPct val="0"/>
                </a:spcAft>
                <a:buClr>
                  <a:srgbClr val="800000"/>
                </a:buClr>
                <a:buFont typeface="Arial" pitchFamily="84" charset="0"/>
                <a:buChar char="»"/>
                <a:defRPr sz="1800">
                  <a:solidFill>
                    <a:schemeClr val="tx1">
                      <a:lumMod val="65000"/>
                      <a:lumOff val="35000"/>
                    </a:schemeClr>
                  </a:solidFill>
                  <a:latin typeface="Avenir Heavy"/>
                  <a:ea typeface="ＭＳ Ｐゴシック" pitchFamily="-123" charset="-128"/>
                  <a:cs typeface="Avenir Heavy"/>
                </a:defRPr>
              </a:lvl5pPr>
              <a:lvl6pPr marL="2514600" indent="-228600" algn="l" rtl="0" fontAlgn="base">
                <a:spcBef>
                  <a:spcPct val="20000"/>
                </a:spcBef>
                <a:spcAft>
                  <a:spcPct val="0"/>
                </a:spcAft>
                <a:buClr>
                  <a:schemeClr val="folHlink"/>
                </a:buClr>
                <a:buFont typeface="Arial" charset="0"/>
                <a:buChar char="»"/>
                <a:defRPr sz="1800">
                  <a:solidFill>
                    <a:schemeClr val="bg2"/>
                  </a:solidFill>
                  <a:latin typeface="+mn-lt"/>
                </a:defRPr>
              </a:lvl6pPr>
              <a:lvl7pPr marL="2971800" indent="-228600" algn="l" rtl="0" fontAlgn="base">
                <a:spcBef>
                  <a:spcPct val="20000"/>
                </a:spcBef>
                <a:spcAft>
                  <a:spcPct val="0"/>
                </a:spcAft>
                <a:buClr>
                  <a:schemeClr val="folHlink"/>
                </a:buClr>
                <a:buFont typeface="Arial" charset="0"/>
                <a:buChar char="»"/>
                <a:defRPr sz="1800">
                  <a:solidFill>
                    <a:schemeClr val="bg2"/>
                  </a:solidFill>
                  <a:latin typeface="+mn-lt"/>
                </a:defRPr>
              </a:lvl7pPr>
              <a:lvl8pPr marL="3429000" indent="-228600" algn="l" rtl="0" fontAlgn="base">
                <a:spcBef>
                  <a:spcPct val="20000"/>
                </a:spcBef>
                <a:spcAft>
                  <a:spcPct val="0"/>
                </a:spcAft>
                <a:buClr>
                  <a:schemeClr val="folHlink"/>
                </a:buClr>
                <a:buFont typeface="Arial" charset="0"/>
                <a:buChar char="»"/>
                <a:defRPr sz="1800">
                  <a:solidFill>
                    <a:schemeClr val="bg2"/>
                  </a:solidFill>
                  <a:latin typeface="+mn-lt"/>
                </a:defRPr>
              </a:lvl8pPr>
              <a:lvl9pPr marL="3886200" indent="-228600" algn="l" rtl="0" fontAlgn="base">
                <a:spcBef>
                  <a:spcPct val="20000"/>
                </a:spcBef>
                <a:spcAft>
                  <a:spcPct val="0"/>
                </a:spcAft>
                <a:buClr>
                  <a:schemeClr val="folHlink"/>
                </a:buClr>
                <a:buFont typeface="Arial" charset="0"/>
                <a:buChar char="»"/>
                <a:defRPr sz="1800">
                  <a:solidFill>
                    <a:schemeClr val="bg2"/>
                  </a:solidFill>
                  <a:latin typeface="+mn-lt"/>
                </a:defRPr>
              </a:lvl9pPr>
            </a:lstStyle>
            <a:p>
              <a:pPr marL="0" indent="0" algn="ctr">
                <a:buFont typeface="Arial"/>
                <a:buNone/>
              </a:pPr>
              <a:r>
                <a:rPr lang="en-US" sz="2400" kern="0" dirty="0">
                  <a:solidFill>
                    <a:srgbClr val="800000"/>
                  </a:solidFill>
                  <a:latin typeface="Avenir Roman" panose="02000503020000020003" pitchFamily="2" charset="0"/>
                </a:rPr>
                <a:t>Strong Headline</a:t>
              </a:r>
            </a:p>
          </p:txBody>
        </p:sp>
        <p:cxnSp>
          <p:nvCxnSpPr>
            <p:cNvPr id="14" name="Straight Arrow Connector 13">
              <a:extLst>
                <a:ext uri="{FF2B5EF4-FFF2-40B4-BE49-F238E27FC236}">
                  <a16:creationId xmlns:a16="http://schemas.microsoft.com/office/drawing/2014/main" id="{7A47629F-773C-B946-8BC1-C946D28F9E5C}"/>
                </a:ext>
              </a:extLst>
            </p:cNvPr>
            <p:cNvCxnSpPr>
              <a:cxnSpLocks/>
            </p:cNvCxnSpPr>
            <p:nvPr/>
          </p:nvCxnSpPr>
          <p:spPr>
            <a:xfrm flipH="1">
              <a:off x="1659778" y="3422418"/>
              <a:ext cx="5540557"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EA13C7D-F98B-4F25-994E-10C7BEFA83AA}"/>
              </a:ext>
            </a:extLst>
          </p:cNvPr>
          <p:cNvGrpSpPr/>
          <p:nvPr/>
        </p:nvGrpSpPr>
        <p:grpSpPr>
          <a:xfrm>
            <a:off x="3197196" y="4744371"/>
            <a:ext cx="4356934" cy="412821"/>
            <a:chOff x="3197196" y="4822880"/>
            <a:chExt cx="4356934" cy="412821"/>
          </a:xfrm>
        </p:grpSpPr>
        <p:sp>
          <p:nvSpPr>
            <p:cNvPr id="19" name="Content Placeholder 5">
              <a:extLst>
                <a:ext uri="{FF2B5EF4-FFF2-40B4-BE49-F238E27FC236}">
                  <a16:creationId xmlns:a16="http://schemas.microsoft.com/office/drawing/2014/main" id="{8905C4D8-3CB1-4191-8AB4-E5D4E5919C50}"/>
                </a:ext>
              </a:extLst>
            </p:cNvPr>
            <p:cNvSpPr txBox="1">
              <a:spLocks/>
            </p:cNvSpPr>
            <p:nvPr/>
          </p:nvSpPr>
          <p:spPr bwMode="auto">
            <a:xfrm>
              <a:off x="3795347" y="4822880"/>
              <a:ext cx="3758783" cy="4128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Font typeface="Arial"/>
                <a:buChar char="•"/>
                <a:defRPr sz="2800">
                  <a:solidFill>
                    <a:schemeClr val="tx1">
                      <a:lumMod val="65000"/>
                      <a:lumOff val="35000"/>
                    </a:schemeClr>
                  </a:solidFill>
                  <a:latin typeface="Avenir Heavy"/>
                  <a:ea typeface="ＭＳ Ｐゴシック" pitchFamily="-123" charset="-128"/>
                  <a:cs typeface="Avenir Heavy"/>
                </a:defRPr>
              </a:lvl1pPr>
              <a:lvl2pPr marL="742950" indent="-285750" algn="l" rtl="0" eaLnBrk="0" fontAlgn="base" hangingPunct="0">
                <a:spcBef>
                  <a:spcPct val="20000"/>
                </a:spcBef>
                <a:spcAft>
                  <a:spcPct val="0"/>
                </a:spcAft>
                <a:buClr>
                  <a:srgbClr val="FF6600"/>
                </a:buClr>
                <a:buChar char="•"/>
                <a:defRPr sz="2400">
                  <a:solidFill>
                    <a:schemeClr val="tx1">
                      <a:lumMod val="65000"/>
                      <a:lumOff val="35000"/>
                    </a:schemeClr>
                  </a:solidFill>
                  <a:latin typeface="Avenir Heavy"/>
                  <a:ea typeface="ＭＳ Ｐゴシック" pitchFamily="-123" charset="-128"/>
                  <a:cs typeface="Avenir Heavy"/>
                </a:defRPr>
              </a:lvl2pPr>
              <a:lvl3pPr marL="1143000" indent="-228600" algn="l" rtl="0" eaLnBrk="0" fontAlgn="base" hangingPunct="0">
                <a:spcBef>
                  <a:spcPct val="20000"/>
                </a:spcBef>
                <a:spcAft>
                  <a:spcPct val="0"/>
                </a:spcAft>
                <a:buClr>
                  <a:srgbClr val="DE1DE1"/>
                </a:buClr>
                <a:buChar char="•"/>
                <a:defRPr sz="2000">
                  <a:solidFill>
                    <a:schemeClr val="tx1">
                      <a:lumMod val="65000"/>
                      <a:lumOff val="35000"/>
                    </a:schemeClr>
                  </a:solidFill>
                  <a:latin typeface="Avenir Heavy"/>
                  <a:ea typeface="ＭＳ Ｐゴシック" pitchFamily="-123" charset="-128"/>
                  <a:cs typeface="Avenir Heavy"/>
                </a:defRPr>
              </a:lvl3pPr>
              <a:lvl4pPr marL="1600200" indent="-228600" algn="l" rtl="0" eaLnBrk="0" fontAlgn="base" hangingPunct="0">
                <a:spcBef>
                  <a:spcPct val="20000"/>
                </a:spcBef>
                <a:spcAft>
                  <a:spcPct val="0"/>
                </a:spcAft>
                <a:buClr>
                  <a:srgbClr val="800000"/>
                </a:buClr>
                <a:buFont typeface="Arial" pitchFamily="84" charset="0"/>
                <a:buChar char="–"/>
                <a:defRPr sz="1800">
                  <a:solidFill>
                    <a:schemeClr val="tx1">
                      <a:lumMod val="65000"/>
                      <a:lumOff val="35000"/>
                    </a:schemeClr>
                  </a:solidFill>
                  <a:latin typeface="Avenir Heavy"/>
                  <a:ea typeface="ＭＳ Ｐゴシック" pitchFamily="-123" charset="-128"/>
                  <a:cs typeface="Avenir Heavy"/>
                </a:defRPr>
              </a:lvl4pPr>
              <a:lvl5pPr marL="2057400" indent="-228600" algn="l" rtl="0" eaLnBrk="0" fontAlgn="base" hangingPunct="0">
                <a:spcBef>
                  <a:spcPct val="20000"/>
                </a:spcBef>
                <a:spcAft>
                  <a:spcPct val="0"/>
                </a:spcAft>
                <a:buClr>
                  <a:srgbClr val="800000"/>
                </a:buClr>
                <a:buFont typeface="Arial" pitchFamily="84" charset="0"/>
                <a:buChar char="»"/>
                <a:defRPr sz="1800">
                  <a:solidFill>
                    <a:schemeClr val="tx1">
                      <a:lumMod val="65000"/>
                      <a:lumOff val="35000"/>
                    </a:schemeClr>
                  </a:solidFill>
                  <a:latin typeface="Avenir Heavy"/>
                  <a:ea typeface="ＭＳ Ｐゴシック" pitchFamily="-123" charset="-128"/>
                  <a:cs typeface="Avenir Heavy"/>
                </a:defRPr>
              </a:lvl5pPr>
              <a:lvl6pPr marL="2514600" indent="-228600" algn="l" rtl="0" fontAlgn="base">
                <a:spcBef>
                  <a:spcPct val="20000"/>
                </a:spcBef>
                <a:spcAft>
                  <a:spcPct val="0"/>
                </a:spcAft>
                <a:buClr>
                  <a:schemeClr val="folHlink"/>
                </a:buClr>
                <a:buFont typeface="Arial" charset="0"/>
                <a:buChar char="»"/>
                <a:defRPr sz="1800">
                  <a:solidFill>
                    <a:schemeClr val="bg2"/>
                  </a:solidFill>
                  <a:latin typeface="+mn-lt"/>
                </a:defRPr>
              </a:lvl6pPr>
              <a:lvl7pPr marL="2971800" indent="-228600" algn="l" rtl="0" fontAlgn="base">
                <a:spcBef>
                  <a:spcPct val="20000"/>
                </a:spcBef>
                <a:spcAft>
                  <a:spcPct val="0"/>
                </a:spcAft>
                <a:buClr>
                  <a:schemeClr val="folHlink"/>
                </a:buClr>
                <a:buFont typeface="Arial" charset="0"/>
                <a:buChar char="»"/>
                <a:defRPr sz="1800">
                  <a:solidFill>
                    <a:schemeClr val="bg2"/>
                  </a:solidFill>
                  <a:latin typeface="+mn-lt"/>
                </a:defRPr>
              </a:lvl7pPr>
              <a:lvl8pPr marL="3429000" indent="-228600" algn="l" rtl="0" fontAlgn="base">
                <a:spcBef>
                  <a:spcPct val="20000"/>
                </a:spcBef>
                <a:spcAft>
                  <a:spcPct val="0"/>
                </a:spcAft>
                <a:buClr>
                  <a:schemeClr val="folHlink"/>
                </a:buClr>
                <a:buFont typeface="Arial" charset="0"/>
                <a:buChar char="»"/>
                <a:defRPr sz="1800">
                  <a:solidFill>
                    <a:schemeClr val="bg2"/>
                  </a:solidFill>
                  <a:latin typeface="+mn-lt"/>
                </a:defRPr>
              </a:lvl8pPr>
              <a:lvl9pPr marL="3886200" indent="-228600" algn="l" rtl="0" fontAlgn="base">
                <a:spcBef>
                  <a:spcPct val="20000"/>
                </a:spcBef>
                <a:spcAft>
                  <a:spcPct val="0"/>
                </a:spcAft>
                <a:buClr>
                  <a:schemeClr val="folHlink"/>
                </a:buClr>
                <a:buFont typeface="Arial" charset="0"/>
                <a:buChar char="»"/>
                <a:defRPr sz="1800">
                  <a:solidFill>
                    <a:schemeClr val="bg2"/>
                  </a:solidFill>
                  <a:latin typeface="+mn-lt"/>
                </a:defRPr>
              </a:lvl9pPr>
            </a:lstStyle>
            <a:p>
              <a:pPr marL="0" indent="0" algn="ctr">
                <a:buFont typeface="Arial"/>
                <a:buNone/>
              </a:pPr>
              <a:r>
                <a:rPr lang="en-US" sz="2400" kern="0" dirty="0">
                  <a:solidFill>
                    <a:srgbClr val="800000"/>
                  </a:solidFill>
                  <a:latin typeface="Avenir Roman" panose="02000503020000020003" pitchFamily="2" charset="0"/>
                </a:rPr>
                <a:t>Demonstrate Value</a:t>
              </a:r>
            </a:p>
          </p:txBody>
        </p:sp>
        <p:cxnSp>
          <p:nvCxnSpPr>
            <p:cNvPr id="20" name="Straight Arrow Connector 19">
              <a:extLst>
                <a:ext uri="{FF2B5EF4-FFF2-40B4-BE49-F238E27FC236}">
                  <a16:creationId xmlns:a16="http://schemas.microsoft.com/office/drawing/2014/main" id="{58775340-305E-4B8C-8041-57C923C80FF3}"/>
                </a:ext>
              </a:extLst>
            </p:cNvPr>
            <p:cNvCxnSpPr>
              <a:cxnSpLocks/>
            </p:cNvCxnSpPr>
            <p:nvPr/>
          </p:nvCxnSpPr>
          <p:spPr>
            <a:xfrm flipH="1">
              <a:off x="3197196" y="5229196"/>
              <a:ext cx="4003139"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915AFD4B-16C5-49A4-B97B-A5FE32BB40A9}"/>
              </a:ext>
            </a:extLst>
          </p:cNvPr>
          <p:cNvGrpSpPr/>
          <p:nvPr/>
        </p:nvGrpSpPr>
        <p:grpSpPr>
          <a:xfrm>
            <a:off x="3684355" y="3886181"/>
            <a:ext cx="3777940" cy="461665"/>
            <a:chOff x="3684355" y="3933056"/>
            <a:chExt cx="3777940" cy="461665"/>
          </a:xfrm>
        </p:grpSpPr>
        <p:cxnSp>
          <p:nvCxnSpPr>
            <p:cNvPr id="16" name="Straight Arrow Connector 15">
              <a:extLst>
                <a:ext uri="{FF2B5EF4-FFF2-40B4-BE49-F238E27FC236}">
                  <a16:creationId xmlns:a16="http://schemas.microsoft.com/office/drawing/2014/main" id="{6649033B-00FB-7042-8134-C287B19C1C9F}"/>
                </a:ext>
              </a:extLst>
            </p:cNvPr>
            <p:cNvCxnSpPr>
              <a:cxnSpLocks/>
            </p:cNvCxnSpPr>
            <p:nvPr/>
          </p:nvCxnSpPr>
          <p:spPr>
            <a:xfrm flipH="1">
              <a:off x="3684355" y="4379516"/>
              <a:ext cx="3515980" cy="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B8AA8F7-745E-A74F-A2B0-A4A8FDCF1A1F}"/>
                </a:ext>
              </a:extLst>
            </p:cNvPr>
            <p:cNvSpPr txBox="1"/>
            <p:nvPr/>
          </p:nvSpPr>
          <p:spPr>
            <a:xfrm>
              <a:off x="3887182" y="3933056"/>
              <a:ext cx="3575113" cy="461665"/>
            </a:xfrm>
            <a:prstGeom prst="rect">
              <a:avLst/>
            </a:prstGeom>
            <a:noFill/>
          </p:spPr>
          <p:txBody>
            <a:bodyPr wrap="square" rtlCol="0">
              <a:spAutoFit/>
            </a:bodyPr>
            <a:lstStyle/>
            <a:p>
              <a:pPr marL="0" indent="0" algn="ctr">
                <a:buFont typeface="Arial"/>
                <a:buNone/>
              </a:pPr>
              <a:r>
                <a:rPr lang="en-US" kern="0" dirty="0">
                  <a:solidFill>
                    <a:srgbClr val="800000"/>
                  </a:solidFill>
                  <a:latin typeface="Avenir Roman" panose="02000503020000020003" pitchFamily="2" charset="0"/>
                </a:rPr>
                <a:t>Compelling Summary</a:t>
              </a:r>
            </a:p>
          </p:txBody>
        </p:sp>
      </p:grpSp>
      <p:grpSp>
        <p:nvGrpSpPr>
          <p:cNvPr id="27" name="Group 26">
            <a:extLst>
              <a:ext uri="{FF2B5EF4-FFF2-40B4-BE49-F238E27FC236}">
                <a16:creationId xmlns:a16="http://schemas.microsoft.com/office/drawing/2014/main" id="{4353829B-5E8B-4F79-93CA-F6A7CC34BDFA}"/>
              </a:ext>
            </a:extLst>
          </p:cNvPr>
          <p:cNvGrpSpPr/>
          <p:nvPr/>
        </p:nvGrpSpPr>
        <p:grpSpPr>
          <a:xfrm>
            <a:off x="1487488" y="1988840"/>
            <a:ext cx="5712847" cy="469787"/>
            <a:chOff x="1487488" y="2117984"/>
            <a:chExt cx="5712847" cy="469787"/>
          </a:xfrm>
        </p:grpSpPr>
        <p:cxnSp>
          <p:nvCxnSpPr>
            <p:cNvPr id="12" name="Straight Arrow Connector 11">
              <a:extLst>
                <a:ext uri="{FF2B5EF4-FFF2-40B4-BE49-F238E27FC236}">
                  <a16:creationId xmlns:a16="http://schemas.microsoft.com/office/drawing/2014/main" id="{A7B30058-8266-104B-9C60-4A7C6E3B4A67}"/>
                </a:ext>
              </a:extLst>
            </p:cNvPr>
            <p:cNvCxnSpPr>
              <a:cxnSpLocks/>
            </p:cNvCxnSpPr>
            <p:nvPr/>
          </p:nvCxnSpPr>
          <p:spPr>
            <a:xfrm flipH="1" flipV="1">
              <a:off x="1487488" y="2553401"/>
              <a:ext cx="5712847" cy="3437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Content Placeholder 5">
              <a:extLst>
                <a:ext uri="{FF2B5EF4-FFF2-40B4-BE49-F238E27FC236}">
                  <a16:creationId xmlns:a16="http://schemas.microsoft.com/office/drawing/2014/main" id="{7D55A1AC-E2A5-4463-AD56-5365D35C7950}"/>
                </a:ext>
              </a:extLst>
            </p:cNvPr>
            <p:cNvSpPr txBox="1">
              <a:spLocks/>
            </p:cNvSpPr>
            <p:nvPr/>
          </p:nvSpPr>
          <p:spPr bwMode="auto">
            <a:xfrm>
              <a:off x="4322760" y="2117984"/>
              <a:ext cx="2703956" cy="374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Font typeface="Arial"/>
                <a:buChar char="•"/>
                <a:defRPr sz="2800">
                  <a:solidFill>
                    <a:schemeClr val="tx1">
                      <a:lumMod val="65000"/>
                      <a:lumOff val="35000"/>
                    </a:schemeClr>
                  </a:solidFill>
                  <a:latin typeface="Avenir Heavy"/>
                  <a:ea typeface="ＭＳ Ｐゴシック" pitchFamily="-123" charset="-128"/>
                  <a:cs typeface="Avenir Heavy"/>
                </a:defRPr>
              </a:lvl1pPr>
              <a:lvl2pPr marL="742950" indent="-285750" algn="l" rtl="0" eaLnBrk="0" fontAlgn="base" hangingPunct="0">
                <a:spcBef>
                  <a:spcPct val="20000"/>
                </a:spcBef>
                <a:spcAft>
                  <a:spcPct val="0"/>
                </a:spcAft>
                <a:buClr>
                  <a:srgbClr val="FF6600"/>
                </a:buClr>
                <a:buChar char="•"/>
                <a:defRPr sz="2400">
                  <a:solidFill>
                    <a:schemeClr val="tx1">
                      <a:lumMod val="65000"/>
                      <a:lumOff val="35000"/>
                    </a:schemeClr>
                  </a:solidFill>
                  <a:latin typeface="Avenir Heavy"/>
                  <a:ea typeface="ＭＳ Ｐゴシック" pitchFamily="-123" charset="-128"/>
                  <a:cs typeface="Avenir Heavy"/>
                </a:defRPr>
              </a:lvl2pPr>
              <a:lvl3pPr marL="1143000" indent="-228600" algn="l" rtl="0" eaLnBrk="0" fontAlgn="base" hangingPunct="0">
                <a:spcBef>
                  <a:spcPct val="20000"/>
                </a:spcBef>
                <a:spcAft>
                  <a:spcPct val="0"/>
                </a:spcAft>
                <a:buClr>
                  <a:srgbClr val="DE1DE1"/>
                </a:buClr>
                <a:buChar char="•"/>
                <a:defRPr sz="2000">
                  <a:solidFill>
                    <a:schemeClr val="tx1">
                      <a:lumMod val="65000"/>
                      <a:lumOff val="35000"/>
                    </a:schemeClr>
                  </a:solidFill>
                  <a:latin typeface="Avenir Heavy"/>
                  <a:ea typeface="ＭＳ Ｐゴシック" pitchFamily="-123" charset="-128"/>
                  <a:cs typeface="Avenir Heavy"/>
                </a:defRPr>
              </a:lvl3pPr>
              <a:lvl4pPr marL="1600200" indent="-228600" algn="l" rtl="0" eaLnBrk="0" fontAlgn="base" hangingPunct="0">
                <a:spcBef>
                  <a:spcPct val="20000"/>
                </a:spcBef>
                <a:spcAft>
                  <a:spcPct val="0"/>
                </a:spcAft>
                <a:buClr>
                  <a:srgbClr val="800000"/>
                </a:buClr>
                <a:buFont typeface="Arial" pitchFamily="84" charset="0"/>
                <a:buChar char="–"/>
                <a:defRPr sz="1800">
                  <a:solidFill>
                    <a:schemeClr val="tx1">
                      <a:lumMod val="65000"/>
                      <a:lumOff val="35000"/>
                    </a:schemeClr>
                  </a:solidFill>
                  <a:latin typeface="Avenir Heavy"/>
                  <a:ea typeface="ＭＳ Ｐゴシック" pitchFamily="-123" charset="-128"/>
                  <a:cs typeface="Avenir Heavy"/>
                </a:defRPr>
              </a:lvl4pPr>
              <a:lvl5pPr marL="2057400" indent="-228600" algn="l" rtl="0" eaLnBrk="0" fontAlgn="base" hangingPunct="0">
                <a:spcBef>
                  <a:spcPct val="20000"/>
                </a:spcBef>
                <a:spcAft>
                  <a:spcPct val="0"/>
                </a:spcAft>
                <a:buClr>
                  <a:srgbClr val="800000"/>
                </a:buClr>
                <a:buFont typeface="Arial" pitchFamily="84" charset="0"/>
                <a:buChar char="»"/>
                <a:defRPr sz="1800">
                  <a:solidFill>
                    <a:schemeClr val="tx1">
                      <a:lumMod val="65000"/>
                      <a:lumOff val="35000"/>
                    </a:schemeClr>
                  </a:solidFill>
                  <a:latin typeface="Avenir Heavy"/>
                  <a:ea typeface="ＭＳ Ｐゴシック" pitchFamily="-123" charset="-128"/>
                  <a:cs typeface="Avenir Heavy"/>
                </a:defRPr>
              </a:lvl5pPr>
              <a:lvl6pPr marL="2514600" indent="-228600" algn="l" rtl="0" fontAlgn="base">
                <a:spcBef>
                  <a:spcPct val="20000"/>
                </a:spcBef>
                <a:spcAft>
                  <a:spcPct val="0"/>
                </a:spcAft>
                <a:buClr>
                  <a:schemeClr val="folHlink"/>
                </a:buClr>
                <a:buFont typeface="Arial" charset="0"/>
                <a:buChar char="»"/>
                <a:defRPr sz="1800">
                  <a:solidFill>
                    <a:schemeClr val="bg2"/>
                  </a:solidFill>
                  <a:latin typeface="+mn-lt"/>
                </a:defRPr>
              </a:lvl6pPr>
              <a:lvl7pPr marL="2971800" indent="-228600" algn="l" rtl="0" fontAlgn="base">
                <a:spcBef>
                  <a:spcPct val="20000"/>
                </a:spcBef>
                <a:spcAft>
                  <a:spcPct val="0"/>
                </a:spcAft>
                <a:buClr>
                  <a:schemeClr val="folHlink"/>
                </a:buClr>
                <a:buFont typeface="Arial" charset="0"/>
                <a:buChar char="»"/>
                <a:defRPr sz="1800">
                  <a:solidFill>
                    <a:schemeClr val="bg2"/>
                  </a:solidFill>
                  <a:latin typeface="+mn-lt"/>
                </a:defRPr>
              </a:lvl7pPr>
              <a:lvl8pPr marL="3429000" indent="-228600" algn="l" rtl="0" fontAlgn="base">
                <a:spcBef>
                  <a:spcPct val="20000"/>
                </a:spcBef>
                <a:spcAft>
                  <a:spcPct val="0"/>
                </a:spcAft>
                <a:buClr>
                  <a:schemeClr val="folHlink"/>
                </a:buClr>
                <a:buFont typeface="Arial" charset="0"/>
                <a:buChar char="»"/>
                <a:defRPr sz="1800">
                  <a:solidFill>
                    <a:schemeClr val="bg2"/>
                  </a:solidFill>
                  <a:latin typeface="+mn-lt"/>
                </a:defRPr>
              </a:lvl8pPr>
              <a:lvl9pPr marL="3886200" indent="-228600" algn="l" rtl="0" fontAlgn="base">
                <a:spcBef>
                  <a:spcPct val="20000"/>
                </a:spcBef>
                <a:spcAft>
                  <a:spcPct val="0"/>
                </a:spcAft>
                <a:buClr>
                  <a:schemeClr val="folHlink"/>
                </a:buClr>
                <a:buFont typeface="Arial" charset="0"/>
                <a:buChar char="»"/>
                <a:defRPr sz="1800">
                  <a:solidFill>
                    <a:schemeClr val="bg2"/>
                  </a:solidFill>
                  <a:latin typeface="+mn-lt"/>
                </a:defRPr>
              </a:lvl9pPr>
            </a:lstStyle>
            <a:p>
              <a:pPr marL="0" indent="0" algn="ctr">
                <a:spcBef>
                  <a:spcPts val="0"/>
                </a:spcBef>
                <a:buNone/>
              </a:pPr>
              <a:r>
                <a:rPr lang="en-US" sz="2400" dirty="0">
                  <a:solidFill>
                    <a:srgbClr val="800000"/>
                  </a:solidFill>
                  <a:latin typeface="Avenir Roman" panose="02000503020000020003" pitchFamily="2" charset="0"/>
                </a:rPr>
                <a:t>Professional Photo</a:t>
              </a:r>
            </a:p>
          </p:txBody>
        </p:sp>
      </p:grpSp>
      <p:sp>
        <p:nvSpPr>
          <p:cNvPr id="4" name="Footer Placeholder 3">
            <a:extLst>
              <a:ext uri="{FF2B5EF4-FFF2-40B4-BE49-F238E27FC236}">
                <a16:creationId xmlns:a16="http://schemas.microsoft.com/office/drawing/2014/main" id="{CBD31456-1869-4768-96DD-78116B755AD4}"/>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6" name="Slide Number Placeholder 5">
            <a:extLst>
              <a:ext uri="{FF2B5EF4-FFF2-40B4-BE49-F238E27FC236}">
                <a16:creationId xmlns:a16="http://schemas.microsoft.com/office/drawing/2014/main" id="{F8E31E4C-28DA-4715-9F54-EC90BEFC1837}"/>
              </a:ext>
            </a:extLst>
          </p:cNvPr>
          <p:cNvSpPr>
            <a:spLocks noGrp="1"/>
          </p:cNvSpPr>
          <p:nvPr>
            <p:ph type="sldNum" sz="quarter" idx="12"/>
          </p:nvPr>
        </p:nvSpPr>
        <p:spPr/>
        <p:txBody>
          <a:bodyPr/>
          <a:lstStyle/>
          <a:p>
            <a:pPr>
              <a:defRPr/>
            </a:pPr>
            <a:fld id="{F846AB26-BE0A-4DDC-9CE7-7FAA6F975D5A}" type="slidenum">
              <a:rPr lang="en-US" smtClean="0"/>
              <a:pPr>
                <a:defRPr/>
              </a:pPr>
              <a:t>33</a:t>
            </a:fld>
            <a:endParaRPr lang="en-US"/>
          </a:p>
        </p:txBody>
      </p:sp>
    </p:spTree>
    <p:extLst>
      <p:ext uri="{BB962C8B-B14F-4D97-AF65-F5344CB8AC3E}">
        <p14:creationId xmlns:p14="http://schemas.microsoft.com/office/powerpoint/2010/main" val="347588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F4CD7-B166-2D43-A7B3-5DEC19203692}"/>
              </a:ext>
            </a:extLst>
          </p:cNvPr>
          <p:cNvSpPr>
            <a:spLocks noGrp="1"/>
          </p:cNvSpPr>
          <p:nvPr>
            <p:ph type="title"/>
          </p:nvPr>
        </p:nvSpPr>
        <p:spPr/>
        <p:txBody>
          <a:bodyPr/>
          <a:lstStyle/>
          <a:p>
            <a:r>
              <a:rPr lang="en-US" dirty="0"/>
              <a:t>How to make the RIGHT connections for your career.</a:t>
            </a:r>
          </a:p>
        </p:txBody>
      </p:sp>
      <p:sp>
        <p:nvSpPr>
          <p:cNvPr id="3" name="Content Placeholder 2">
            <a:extLst>
              <a:ext uri="{FF2B5EF4-FFF2-40B4-BE49-F238E27FC236}">
                <a16:creationId xmlns:a16="http://schemas.microsoft.com/office/drawing/2014/main" id="{D9962B15-501D-2545-8BFF-C9FADC951A47}"/>
              </a:ext>
            </a:extLst>
          </p:cNvPr>
          <p:cNvSpPr>
            <a:spLocks noGrp="1"/>
          </p:cNvSpPr>
          <p:nvPr>
            <p:ph idx="1"/>
          </p:nvPr>
        </p:nvSpPr>
        <p:spPr>
          <a:xfrm>
            <a:off x="609600" y="1600201"/>
            <a:ext cx="5160484" cy="4525963"/>
          </a:xfrm>
        </p:spPr>
        <p:txBody>
          <a:bodyPr/>
          <a:lstStyle/>
          <a:p>
            <a:r>
              <a:rPr lang="en-US" sz="3200" dirty="0">
                <a:solidFill>
                  <a:schemeClr val="tx1"/>
                </a:solidFill>
                <a:latin typeface="Avenir Roman" panose="02000503020000020003" pitchFamily="2" charset="0"/>
              </a:rPr>
              <a:t>Your network is your </a:t>
            </a:r>
            <a:br>
              <a:rPr lang="en-US" sz="3200" dirty="0">
                <a:solidFill>
                  <a:schemeClr val="tx1"/>
                </a:solidFill>
                <a:latin typeface="Avenir Roman" panose="02000503020000020003" pitchFamily="2" charset="0"/>
              </a:rPr>
            </a:br>
            <a:r>
              <a:rPr lang="en-US" sz="3200" dirty="0">
                <a:solidFill>
                  <a:schemeClr val="tx1"/>
                </a:solidFill>
                <a:latin typeface="Avenir Roman" panose="02000503020000020003" pitchFamily="2" charset="0"/>
              </a:rPr>
              <a:t>net worth.</a:t>
            </a:r>
            <a:br>
              <a:rPr lang="en-US" sz="3200" dirty="0">
                <a:solidFill>
                  <a:schemeClr val="tx1"/>
                </a:solidFill>
                <a:latin typeface="Avenir Roman" panose="02000503020000020003" pitchFamily="2" charset="0"/>
              </a:rPr>
            </a:br>
            <a:endParaRPr lang="en-US" sz="3200" dirty="0">
              <a:solidFill>
                <a:schemeClr val="tx1"/>
              </a:solidFill>
              <a:latin typeface="Avenir Roman" panose="02000503020000020003" pitchFamily="2" charset="0"/>
            </a:endParaRPr>
          </a:p>
          <a:p>
            <a:r>
              <a:rPr lang="en-US" sz="3200" dirty="0">
                <a:solidFill>
                  <a:schemeClr val="tx1"/>
                </a:solidFill>
                <a:latin typeface="Avenir Roman" panose="02000503020000020003" pitchFamily="2" charset="0"/>
              </a:rPr>
              <a:t>Set goals and research your dream connections</a:t>
            </a:r>
          </a:p>
        </p:txBody>
      </p:sp>
      <p:pic>
        <p:nvPicPr>
          <p:cNvPr id="5" name="Picture 4">
            <a:extLst>
              <a:ext uri="{FF2B5EF4-FFF2-40B4-BE49-F238E27FC236}">
                <a16:creationId xmlns:a16="http://schemas.microsoft.com/office/drawing/2014/main" id="{387854BE-9773-E443-85B7-2EABD25D6B2F}"/>
              </a:ext>
            </a:extLst>
          </p:cNvPr>
          <p:cNvPicPr>
            <a:picLocks noChangeAspect="1"/>
          </p:cNvPicPr>
          <p:nvPr/>
        </p:nvPicPr>
        <p:blipFill rotWithShape="1">
          <a:blip r:embed="rId3">
            <a:extLst>
              <a:ext uri="{28A0092B-C50C-407E-A947-70E740481C1C}">
                <a14:useLocalDpi xmlns:a14="http://schemas.microsoft.com/office/drawing/2010/main" val="0"/>
              </a:ext>
            </a:extLst>
          </a:blip>
          <a:srcRect r="22336"/>
          <a:stretch/>
        </p:blipFill>
        <p:spPr>
          <a:xfrm>
            <a:off x="6600056" y="1417638"/>
            <a:ext cx="4984988" cy="47372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Footer Placeholder 3">
            <a:extLst>
              <a:ext uri="{FF2B5EF4-FFF2-40B4-BE49-F238E27FC236}">
                <a16:creationId xmlns:a16="http://schemas.microsoft.com/office/drawing/2014/main" id="{EDB4F37E-3F59-4AF3-B8D5-143B4AD5C886}"/>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6" name="Slide Number Placeholder 5">
            <a:extLst>
              <a:ext uri="{FF2B5EF4-FFF2-40B4-BE49-F238E27FC236}">
                <a16:creationId xmlns:a16="http://schemas.microsoft.com/office/drawing/2014/main" id="{80E5DEBE-E74C-4948-ACE8-B77EDB8F6EF0}"/>
              </a:ext>
            </a:extLst>
          </p:cNvPr>
          <p:cNvSpPr>
            <a:spLocks noGrp="1"/>
          </p:cNvSpPr>
          <p:nvPr>
            <p:ph type="sldNum" sz="quarter" idx="4"/>
          </p:nvPr>
        </p:nvSpPr>
        <p:spPr/>
        <p:txBody>
          <a:bodyPr/>
          <a:lstStyle/>
          <a:p>
            <a:pPr>
              <a:defRPr/>
            </a:pPr>
            <a:fld id="{75A4C760-613D-4B1E-9C40-118BDB213138}" type="slidenum">
              <a:rPr lang="en-US" smtClean="0"/>
              <a:pPr>
                <a:defRPr/>
              </a:pPr>
              <a:t>34</a:t>
            </a:fld>
            <a:endParaRPr lang="en-US"/>
          </a:p>
        </p:txBody>
      </p:sp>
    </p:spTree>
    <p:extLst>
      <p:ext uri="{BB962C8B-B14F-4D97-AF65-F5344CB8AC3E}">
        <p14:creationId xmlns:p14="http://schemas.microsoft.com/office/powerpoint/2010/main" val="2560890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6F06-E093-D043-B9E8-654A622D8A44}"/>
              </a:ext>
            </a:extLst>
          </p:cNvPr>
          <p:cNvSpPr>
            <a:spLocks noGrp="1"/>
          </p:cNvSpPr>
          <p:nvPr>
            <p:ph type="title"/>
          </p:nvPr>
        </p:nvSpPr>
        <p:spPr/>
        <p:txBody>
          <a:bodyPr/>
          <a:lstStyle/>
          <a:p>
            <a:r>
              <a:rPr lang="en-US" dirty="0"/>
              <a:t>The art of the LinkedIn connection request</a:t>
            </a:r>
          </a:p>
        </p:txBody>
      </p:sp>
      <p:sp>
        <p:nvSpPr>
          <p:cNvPr id="3" name="Content Placeholder 2">
            <a:extLst>
              <a:ext uri="{FF2B5EF4-FFF2-40B4-BE49-F238E27FC236}">
                <a16:creationId xmlns:a16="http://schemas.microsoft.com/office/drawing/2014/main" id="{5EC9F1BE-D94F-CE46-BC8B-18189FF0571C}"/>
              </a:ext>
            </a:extLst>
          </p:cNvPr>
          <p:cNvSpPr>
            <a:spLocks noGrp="1"/>
          </p:cNvSpPr>
          <p:nvPr>
            <p:ph idx="1"/>
          </p:nvPr>
        </p:nvSpPr>
        <p:spPr/>
        <p:txBody>
          <a:bodyPr>
            <a:normAutofit/>
          </a:bodyPr>
          <a:lstStyle/>
          <a:p>
            <a:pPr marL="0" indent="0">
              <a:buNone/>
            </a:pPr>
            <a:r>
              <a:rPr lang="en-US" sz="2800" b="1" u="sng" dirty="0">
                <a:solidFill>
                  <a:schemeClr val="tx1"/>
                </a:solidFill>
                <a:latin typeface="Avenir Roman" panose="02000503020000020003" pitchFamily="2" charset="0"/>
              </a:rPr>
              <a:t>Always</a:t>
            </a:r>
            <a:r>
              <a:rPr lang="en-US" sz="2800" dirty="0">
                <a:solidFill>
                  <a:schemeClr val="tx1"/>
                </a:solidFill>
                <a:latin typeface="Avenir Roman" panose="02000503020000020003" pitchFamily="2" charset="0"/>
              </a:rPr>
              <a:t> send a personalized note to remind them how you met:</a:t>
            </a:r>
            <a:br>
              <a:rPr lang="en-US" sz="2800" dirty="0">
                <a:solidFill>
                  <a:schemeClr val="tx1"/>
                </a:solidFill>
                <a:latin typeface="Avenir Roman" panose="02000503020000020003" pitchFamily="2" charset="0"/>
              </a:rPr>
            </a:br>
            <a:br>
              <a:rPr lang="en-US" sz="2800" dirty="0">
                <a:solidFill>
                  <a:schemeClr val="tx1"/>
                </a:solidFill>
                <a:latin typeface="Avenir Roman" panose="02000503020000020003" pitchFamily="2" charset="0"/>
              </a:rPr>
            </a:br>
            <a:r>
              <a:rPr lang="en-US" sz="2800" dirty="0">
                <a:solidFill>
                  <a:schemeClr val="tx1"/>
                </a:solidFill>
                <a:latin typeface="Avenir Roman" panose="02000503020000020003" pitchFamily="2" charset="0"/>
              </a:rPr>
              <a:t>“</a:t>
            </a:r>
            <a:r>
              <a:rPr lang="en-US" sz="3600" b="1" i="1" dirty="0">
                <a:solidFill>
                  <a:schemeClr val="tx1"/>
                </a:solidFill>
                <a:latin typeface="Avenir Roman" panose="02000503020000020003" pitchFamily="2" charset="0"/>
              </a:rPr>
              <a:t>Hi (name), It was great meeting you at (event). Looking forward to staying in touch here on LinkedIn.” </a:t>
            </a:r>
            <a:br>
              <a:rPr lang="en-US" sz="2800" dirty="0">
                <a:solidFill>
                  <a:schemeClr val="tx1"/>
                </a:solidFill>
                <a:latin typeface="Avenir Roman" panose="02000503020000020003" pitchFamily="2" charset="0"/>
              </a:rPr>
            </a:br>
            <a:endParaRPr lang="en-US" sz="2800" dirty="0">
              <a:solidFill>
                <a:schemeClr val="tx1"/>
              </a:solidFill>
              <a:latin typeface="Avenir Roman" panose="02000503020000020003" pitchFamily="2" charset="0"/>
            </a:endParaRPr>
          </a:p>
          <a:p>
            <a:pPr marL="0" indent="0">
              <a:buNone/>
            </a:pPr>
            <a:r>
              <a:rPr lang="en-US" sz="2800" dirty="0">
                <a:solidFill>
                  <a:schemeClr val="tx1"/>
                </a:solidFill>
                <a:latin typeface="Avenir Roman" panose="02000503020000020003" pitchFamily="2" charset="0"/>
              </a:rPr>
              <a:t>Offer to connect them with someone in your network, or mutually introduce them to someone you know would be a great connection.</a:t>
            </a:r>
          </a:p>
        </p:txBody>
      </p:sp>
      <p:sp>
        <p:nvSpPr>
          <p:cNvPr id="4" name="Footer Placeholder 3">
            <a:extLst>
              <a:ext uri="{FF2B5EF4-FFF2-40B4-BE49-F238E27FC236}">
                <a16:creationId xmlns:a16="http://schemas.microsoft.com/office/drawing/2014/main" id="{C78469F6-DB61-4E39-9B2B-E2B827C35A57}"/>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50709DBA-4959-41ED-84A3-F19B08A856B2}"/>
              </a:ext>
            </a:extLst>
          </p:cNvPr>
          <p:cNvSpPr>
            <a:spLocks noGrp="1"/>
          </p:cNvSpPr>
          <p:nvPr>
            <p:ph type="sldNum" sz="quarter" idx="4"/>
          </p:nvPr>
        </p:nvSpPr>
        <p:spPr/>
        <p:txBody>
          <a:bodyPr/>
          <a:lstStyle/>
          <a:p>
            <a:pPr>
              <a:defRPr/>
            </a:pPr>
            <a:fld id="{75A4C760-613D-4B1E-9C40-118BDB213138}" type="slidenum">
              <a:rPr lang="en-US" smtClean="0"/>
              <a:pPr>
                <a:defRPr/>
              </a:pPr>
              <a:t>35</a:t>
            </a:fld>
            <a:endParaRPr lang="en-US"/>
          </a:p>
        </p:txBody>
      </p:sp>
    </p:spTree>
    <p:extLst>
      <p:ext uri="{BB962C8B-B14F-4D97-AF65-F5344CB8AC3E}">
        <p14:creationId xmlns:p14="http://schemas.microsoft.com/office/powerpoint/2010/main" val="4023822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43F74-088C-4D42-8E63-AB03831924EB}"/>
              </a:ext>
            </a:extLst>
          </p:cNvPr>
          <p:cNvSpPr>
            <a:spLocks noGrp="1"/>
          </p:cNvSpPr>
          <p:nvPr>
            <p:ph type="title"/>
          </p:nvPr>
        </p:nvSpPr>
        <p:spPr/>
        <p:txBody>
          <a:bodyPr/>
          <a:lstStyle/>
          <a:p>
            <a:r>
              <a:rPr lang="en-US" dirty="0"/>
              <a:t>If you’ve never met them before:</a:t>
            </a:r>
          </a:p>
        </p:txBody>
      </p:sp>
      <p:sp>
        <p:nvSpPr>
          <p:cNvPr id="3" name="Content Placeholder 2">
            <a:extLst>
              <a:ext uri="{FF2B5EF4-FFF2-40B4-BE49-F238E27FC236}">
                <a16:creationId xmlns:a16="http://schemas.microsoft.com/office/drawing/2014/main" id="{E68126CF-5A2F-2547-ADDF-2025E1E1DA36}"/>
              </a:ext>
            </a:extLst>
          </p:cNvPr>
          <p:cNvSpPr>
            <a:spLocks noGrp="1"/>
          </p:cNvSpPr>
          <p:nvPr>
            <p:ph idx="1"/>
          </p:nvPr>
        </p:nvSpPr>
        <p:spPr/>
        <p:txBody>
          <a:bodyPr/>
          <a:lstStyle/>
          <a:p>
            <a:pPr marL="0" indent="0">
              <a:buNone/>
            </a:pPr>
            <a:r>
              <a:rPr lang="en-US" sz="3200" b="1" i="1" dirty="0">
                <a:solidFill>
                  <a:schemeClr val="tx1"/>
                </a:solidFill>
                <a:latin typeface="Avenir Roman" panose="02000503020000020003" pitchFamily="2" charset="0"/>
              </a:rPr>
              <a:t>“Hi Sally, I see we both have Deidre Marinelli in common. I used to work with Deidre back when I worked at St. Joseph Publications. I’d love to connect with you here and get to know your business better.”</a:t>
            </a:r>
          </a:p>
          <a:p>
            <a:pPr marL="0" indent="0">
              <a:buNone/>
            </a:pPr>
            <a:endParaRPr lang="en-US" sz="3200" i="1" dirty="0">
              <a:solidFill>
                <a:schemeClr val="tx1"/>
              </a:solidFill>
              <a:latin typeface="Avenir Roman" panose="02000503020000020003" pitchFamily="2" charset="0"/>
            </a:endParaRPr>
          </a:p>
          <a:p>
            <a:pPr marL="0" indent="0">
              <a:buNone/>
            </a:pPr>
            <a:r>
              <a:rPr lang="en-US" sz="3200" dirty="0">
                <a:solidFill>
                  <a:schemeClr val="tx1"/>
                </a:solidFill>
                <a:latin typeface="Avenir Roman" panose="02000503020000020003" pitchFamily="2" charset="0"/>
              </a:rPr>
              <a:t>Or, ask your mutual connection for an introduction.</a:t>
            </a:r>
          </a:p>
        </p:txBody>
      </p:sp>
      <p:sp>
        <p:nvSpPr>
          <p:cNvPr id="4" name="Footer Placeholder 3">
            <a:extLst>
              <a:ext uri="{FF2B5EF4-FFF2-40B4-BE49-F238E27FC236}">
                <a16:creationId xmlns:a16="http://schemas.microsoft.com/office/drawing/2014/main" id="{8FD8E04C-8E25-4A80-81D5-23E41CA64D2B}"/>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4FB6B974-F1BE-4D5F-9790-6BBE115DD8A4}"/>
              </a:ext>
            </a:extLst>
          </p:cNvPr>
          <p:cNvSpPr>
            <a:spLocks noGrp="1"/>
          </p:cNvSpPr>
          <p:nvPr>
            <p:ph type="sldNum" sz="quarter" idx="4"/>
          </p:nvPr>
        </p:nvSpPr>
        <p:spPr/>
        <p:txBody>
          <a:bodyPr/>
          <a:lstStyle/>
          <a:p>
            <a:pPr>
              <a:defRPr/>
            </a:pPr>
            <a:fld id="{75A4C760-613D-4B1E-9C40-118BDB213138}" type="slidenum">
              <a:rPr lang="en-US" smtClean="0"/>
              <a:pPr>
                <a:defRPr/>
              </a:pPr>
              <a:t>36</a:t>
            </a:fld>
            <a:endParaRPr lang="en-US"/>
          </a:p>
        </p:txBody>
      </p:sp>
    </p:spTree>
    <p:extLst>
      <p:ext uri="{BB962C8B-B14F-4D97-AF65-F5344CB8AC3E}">
        <p14:creationId xmlns:p14="http://schemas.microsoft.com/office/powerpoint/2010/main" val="993665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8944-51BC-6842-B0CE-BA2AA2723527}"/>
              </a:ext>
            </a:extLst>
          </p:cNvPr>
          <p:cNvSpPr>
            <a:spLocks noGrp="1"/>
          </p:cNvSpPr>
          <p:nvPr>
            <p:ph type="title"/>
          </p:nvPr>
        </p:nvSpPr>
        <p:spPr/>
        <p:txBody>
          <a:bodyPr/>
          <a:lstStyle/>
          <a:p>
            <a:r>
              <a:rPr lang="en-US" dirty="0"/>
              <a:t>Building your connections (in person)</a:t>
            </a:r>
          </a:p>
        </p:txBody>
      </p:sp>
      <p:sp>
        <p:nvSpPr>
          <p:cNvPr id="3" name="Content Placeholder 2">
            <a:extLst>
              <a:ext uri="{FF2B5EF4-FFF2-40B4-BE49-F238E27FC236}">
                <a16:creationId xmlns:a16="http://schemas.microsoft.com/office/drawing/2014/main" id="{246C8431-07AD-574D-9140-CB3964327387}"/>
              </a:ext>
            </a:extLst>
          </p:cNvPr>
          <p:cNvSpPr>
            <a:spLocks noGrp="1"/>
          </p:cNvSpPr>
          <p:nvPr>
            <p:ph idx="1"/>
          </p:nvPr>
        </p:nvSpPr>
        <p:spPr>
          <a:xfrm>
            <a:off x="609600" y="1196752"/>
            <a:ext cx="10972800" cy="5107706"/>
          </a:xfrm>
        </p:spPr>
        <p:txBody>
          <a:bodyPr>
            <a:normAutofit/>
          </a:bodyPr>
          <a:lstStyle/>
          <a:p>
            <a:r>
              <a:rPr lang="en-US" sz="2800" dirty="0">
                <a:solidFill>
                  <a:schemeClr val="tx1"/>
                </a:solidFill>
                <a:latin typeface="Avenir Roman" panose="02000503020000020003" pitchFamily="2" charset="0"/>
              </a:rPr>
              <a:t>Ask someone to introduce you to someone you want to meet.</a:t>
            </a:r>
          </a:p>
          <a:p>
            <a:r>
              <a:rPr lang="en-US" sz="2800" dirty="0">
                <a:solidFill>
                  <a:schemeClr val="tx1"/>
                </a:solidFill>
                <a:latin typeface="Avenir Roman" panose="02000503020000020003" pitchFamily="2" charset="0"/>
              </a:rPr>
              <a:t>Set a goal of connecting with a certain number of people per event.</a:t>
            </a:r>
          </a:p>
          <a:p>
            <a:r>
              <a:rPr lang="en-US" sz="2800" dirty="0">
                <a:solidFill>
                  <a:schemeClr val="tx1"/>
                </a:solidFill>
                <a:latin typeface="Avenir Roman" panose="02000503020000020003" pitchFamily="2" charset="0"/>
              </a:rPr>
              <a:t>Know that everyone feels just as awkward as you do.</a:t>
            </a:r>
          </a:p>
          <a:p>
            <a:r>
              <a:rPr lang="en-US" sz="2800" dirty="0">
                <a:solidFill>
                  <a:schemeClr val="tx1"/>
                </a:solidFill>
                <a:latin typeface="Avenir Roman" panose="02000503020000020003" pitchFamily="2" charset="0"/>
              </a:rPr>
              <a:t>Ask questions about them: What do they like to do in their spare time?</a:t>
            </a:r>
          </a:p>
          <a:p>
            <a:r>
              <a:rPr lang="en-US" sz="2800" dirty="0">
                <a:solidFill>
                  <a:schemeClr val="tx1"/>
                </a:solidFill>
                <a:latin typeface="Avenir Roman" panose="02000503020000020003" pitchFamily="2" charset="0"/>
              </a:rPr>
              <a:t>Follow up with a LinkedIn connection request.</a:t>
            </a:r>
            <a:endParaRPr lang="en-US" sz="2800" b="1" dirty="0">
              <a:solidFill>
                <a:srgbClr val="800000"/>
              </a:solidFill>
            </a:endParaRPr>
          </a:p>
          <a:p>
            <a:pPr marL="0" indent="0">
              <a:buNone/>
            </a:pPr>
            <a:r>
              <a:rPr lang="en-US" sz="2800" b="1" dirty="0">
                <a:solidFill>
                  <a:srgbClr val="800000"/>
                </a:solidFill>
              </a:rPr>
              <a:t>PRO TIP</a:t>
            </a:r>
            <a:r>
              <a:rPr lang="en-US" sz="2800" b="1" dirty="0"/>
              <a:t>: </a:t>
            </a:r>
            <a:r>
              <a:rPr lang="en-US" sz="2800" dirty="0"/>
              <a:t>Arrive to a networking even early. This way it’s easier to meet people before they are all paired up.</a:t>
            </a:r>
            <a:endParaRPr lang="en-US" sz="2800" dirty="0">
              <a:solidFill>
                <a:schemeClr val="tx1"/>
              </a:solidFill>
              <a:latin typeface="Avenir Roman" panose="02000503020000020003" pitchFamily="2" charset="0"/>
            </a:endParaRPr>
          </a:p>
        </p:txBody>
      </p:sp>
      <p:sp>
        <p:nvSpPr>
          <p:cNvPr id="4" name="Footer Placeholder 3">
            <a:extLst>
              <a:ext uri="{FF2B5EF4-FFF2-40B4-BE49-F238E27FC236}">
                <a16:creationId xmlns:a16="http://schemas.microsoft.com/office/drawing/2014/main" id="{0048BCDC-477A-4A8E-9475-B19AD7539AA3}"/>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9E05BDD7-FD23-4A91-9F62-74D9E28E2D15}"/>
              </a:ext>
            </a:extLst>
          </p:cNvPr>
          <p:cNvSpPr>
            <a:spLocks noGrp="1"/>
          </p:cNvSpPr>
          <p:nvPr>
            <p:ph type="sldNum" sz="quarter" idx="4"/>
          </p:nvPr>
        </p:nvSpPr>
        <p:spPr/>
        <p:txBody>
          <a:bodyPr/>
          <a:lstStyle/>
          <a:p>
            <a:pPr>
              <a:defRPr/>
            </a:pPr>
            <a:fld id="{75A4C760-613D-4B1E-9C40-118BDB213138}" type="slidenum">
              <a:rPr lang="en-US" smtClean="0"/>
              <a:pPr>
                <a:defRPr/>
              </a:pPr>
              <a:t>37</a:t>
            </a:fld>
            <a:endParaRPr lang="en-US"/>
          </a:p>
        </p:txBody>
      </p:sp>
    </p:spTree>
    <p:extLst>
      <p:ext uri="{BB962C8B-B14F-4D97-AF65-F5344CB8AC3E}">
        <p14:creationId xmlns:p14="http://schemas.microsoft.com/office/powerpoint/2010/main" val="42089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65BA7-34B5-B047-A644-0762DB50175E}"/>
              </a:ext>
            </a:extLst>
          </p:cNvPr>
          <p:cNvSpPr>
            <a:spLocks noGrp="1"/>
          </p:cNvSpPr>
          <p:nvPr>
            <p:ph type="title"/>
          </p:nvPr>
        </p:nvSpPr>
        <p:spPr/>
        <p:txBody>
          <a:bodyPr/>
          <a:lstStyle/>
          <a:p>
            <a:r>
              <a:rPr lang="en-US" dirty="0"/>
              <a:t>Activity: Scavenger Hunt</a:t>
            </a:r>
          </a:p>
        </p:txBody>
      </p:sp>
      <p:pic>
        <p:nvPicPr>
          <p:cNvPr id="4" name="Content Placeholder 3">
            <a:extLst>
              <a:ext uri="{FF2B5EF4-FFF2-40B4-BE49-F238E27FC236}">
                <a16:creationId xmlns:a16="http://schemas.microsoft.com/office/drawing/2014/main" id="{787C9AC2-5A2A-9A4E-BF33-DAD37E082E61}"/>
              </a:ext>
            </a:extLst>
          </p:cNvPr>
          <p:cNvPicPr>
            <a:picLocks noGrp="1" noChangeAspect="1"/>
          </p:cNvPicPr>
          <p:nvPr>
            <p:ph idx="1"/>
          </p:nvPr>
        </p:nvPicPr>
        <p:blipFill>
          <a:blip r:embed="rId3"/>
          <a:stretch>
            <a:fillRect/>
          </a:stretch>
        </p:blipFill>
        <p:spPr>
          <a:xfrm>
            <a:off x="609600" y="1532676"/>
            <a:ext cx="5080000" cy="4381500"/>
          </a:xfrm>
        </p:spPr>
      </p:pic>
      <p:sp>
        <p:nvSpPr>
          <p:cNvPr id="5" name="TextBox 4">
            <a:extLst>
              <a:ext uri="{FF2B5EF4-FFF2-40B4-BE49-F238E27FC236}">
                <a16:creationId xmlns:a16="http://schemas.microsoft.com/office/drawing/2014/main" id="{F524A722-9AA1-AB4D-9ACD-7D4EE84E4C24}"/>
              </a:ext>
            </a:extLst>
          </p:cNvPr>
          <p:cNvSpPr txBox="1"/>
          <p:nvPr/>
        </p:nvSpPr>
        <p:spPr>
          <a:xfrm>
            <a:off x="5689600" y="1707490"/>
            <a:ext cx="6090241" cy="4031873"/>
          </a:xfrm>
          <a:prstGeom prst="rect">
            <a:avLst/>
          </a:prstGeom>
          <a:noFill/>
        </p:spPr>
        <p:txBody>
          <a:bodyPr wrap="square" rtlCol="0">
            <a:spAutoFit/>
          </a:bodyPr>
          <a:lstStyle/>
          <a:p>
            <a:pPr lvl="1" fontAlgn="ctr"/>
            <a:r>
              <a:rPr lang="en-CA" sz="3200" b="1" dirty="0">
                <a:latin typeface="Avenir Roman" panose="02000503020000020003" pitchFamily="2" charset="0"/>
                <a:ea typeface="ＭＳ Ｐゴシック" pitchFamily="-123" charset="-128"/>
              </a:rPr>
              <a:t>Find a person who has that experience or could help you solve that problem. </a:t>
            </a:r>
          </a:p>
          <a:p>
            <a:pPr marL="914400" lvl="1" indent="-457200" fontAlgn="ctr">
              <a:buFont typeface="Arial" panose="020B0604020202020204" pitchFamily="34" charset="0"/>
              <a:buChar char="•"/>
            </a:pPr>
            <a:r>
              <a:rPr lang="en-CA" sz="3200" dirty="0">
                <a:latin typeface="Avenir Roman" panose="02000503020000020003" pitchFamily="2" charset="0"/>
                <a:ea typeface="ＭＳ Ｐゴシック" pitchFamily="-123" charset="-128"/>
              </a:rPr>
              <a:t>3 points if you connect with them on LinkedIn.</a:t>
            </a:r>
          </a:p>
          <a:p>
            <a:pPr marL="914400" lvl="1" indent="-457200" fontAlgn="ctr">
              <a:buFont typeface="Arial" panose="020B0604020202020204" pitchFamily="34" charset="0"/>
              <a:buChar char="•"/>
            </a:pPr>
            <a:r>
              <a:rPr lang="en-CA" sz="3200" dirty="0">
                <a:latin typeface="Avenir Roman" panose="02000503020000020003" pitchFamily="2" charset="0"/>
                <a:ea typeface="ＭＳ Ｐゴシック" pitchFamily="-123" charset="-128"/>
              </a:rPr>
              <a:t>2 points if you get their name and email or phone</a:t>
            </a:r>
          </a:p>
          <a:p>
            <a:pPr marL="914400" lvl="1" indent="-457200" fontAlgn="ctr">
              <a:buFont typeface="Arial" panose="020B0604020202020204" pitchFamily="34" charset="0"/>
              <a:buChar char="•"/>
            </a:pPr>
            <a:r>
              <a:rPr lang="en-CA" sz="3200" dirty="0">
                <a:latin typeface="Avenir Roman" panose="02000503020000020003" pitchFamily="2" charset="0"/>
                <a:ea typeface="ＭＳ Ｐゴシック" pitchFamily="-123" charset="-128"/>
              </a:rPr>
              <a:t>1 point if you get their name</a:t>
            </a:r>
            <a:endParaRPr lang="en-US" sz="3200" dirty="0">
              <a:latin typeface="Avenir Roman" panose="02000503020000020003" pitchFamily="2" charset="0"/>
            </a:endParaRPr>
          </a:p>
        </p:txBody>
      </p:sp>
      <p:sp>
        <p:nvSpPr>
          <p:cNvPr id="3" name="Footer Placeholder 2">
            <a:extLst>
              <a:ext uri="{FF2B5EF4-FFF2-40B4-BE49-F238E27FC236}">
                <a16:creationId xmlns:a16="http://schemas.microsoft.com/office/drawing/2014/main" id="{B0F35E9E-8CE5-466D-A725-2F87C41D5407}"/>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6" name="Slide Number Placeholder 5">
            <a:extLst>
              <a:ext uri="{FF2B5EF4-FFF2-40B4-BE49-F238E27FC236}">
                <a16:creationId xmlns:a16="http://schemas.microsoft.com/office/drawing/2014/main" id="{959B506D-F2EC-428A-866F-3C949102D918}"/>
              </a:ext>
            </a:extLst>
          </p:cNvPr>
          <p:cNvSpPr>
            <a:spLocks noGrp="1"/>
          </p:cNvSpPr>
          <p:nvPr>
            <p:ph type="sldNum" sz="quarter" idx="4"/>
          </p:nvPr>
        </p:nvSpPr>
        <p:spPr/>
        <p:txBody>
          <a:bodyPr/>
          <a:lstStyle/>
          <a:p>
            <a:pPr>
              <a:defRPr/>
            </a:pPr>
            <a:fld id="{75A4C760-613D-4B1E-9C40-118BDB213138}" type="slidenum">
              <a:rPr lang="en-US" smtClean="0"/>
              <a:pPr>
                <a:defRPr/>
              </a:pPr>
              <a:t>38</a:t>
            </a:fld>
            <a:endParaRPr lang="en-US"/>
          </a:p>
        </p:txBody>
      </p:sp>
    </p:spTree>
    <p:extLst>
      <p:ext uri="{BB962C8B-B14F-4D97-AF65-F5344CB8AC3E}">
        <p14:creationId xmlns:p14="http://schemas.microsoft.com/office/powerpoint/2010/main" val="2611487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DD290-E765-FB4F-A0C0-59FF2FAEE559}"/>
              </a:ext>
            </a:extLst>
          </p:cNvPr>
          <p:cNvSpPr>
            <a:spLocks noGrp="1"/>
          </p:cNvSpPr>
          <p:nvPr>
            <p:ph type="title"/>
          </p:nvPr>
        </p:nvSpPr>
        <p:spPr/>
        <p:txBody>
          <a:bodyPr/>
          <a:lstStyle/>
          <a:p>
            <a:pPr algn="ctr"/>
            <a:r>
              <a:rPr lang="en-US" sz="6000" dirty="0"/>
              <a:t>READ/RELATE/QUOTE</a:t>
            </a:r>
          </a:p>
        </p:txBody>
      </p:sp>
      <p:pic>
        <p:nvPicPr>
          <p:cNvPr id="5" name="Picture 4">
            <a:extLst>
              <a:ext uri="{FF2B5EF4-FFF2-40B4-BE49-F238E27FC236}">
                <a16:creationId xmlns:a16="http://schemas.microsoft.com/office/drawing/2014/main" id="{982C5DAF-206A-DF4F-BBFD-BBE2B200EF4A}"/>
              </a:ext>
            </a:extLst>
          </p:cNvPr>
          <p:cNvPicPr>
            <a:picLocks noChangeAspect="1"/>
          </p:cNvPicPr>
          <p:nvPr/>
        </p:nvPicPr>
        <p:blipFill>
          <a:blip r:embed="rId2"/>
          <a:stretch>
            <a:fillRect/>
          </a:stretch>
        </p:blipFill>
        <p:spPr>
          <a:xfrm>
            <a:off x="3950072" y="1700808"/>
            <a:ext cx="4291855" cy="4291855"/>
          </a:xfrm>
          <a:prstGeom prst="rect">
            <a:avLst/>
          </a:prstGeom>
        </p:spPr>
      </p:pic>
      <p:sp>
        <p:nvSpPr>
          <p:cNvPr id="3" name="Footer Placeholder 2">
            <a:extLst>
              <a:ext uri="{FF2B5EF4-FFF2-40B4-BE49-F238E27FC236}">
                <a16:creationId xmlns:a16="http://schemas.microsoft.com/office/drawing/2014/main" id="{6CC4FDF4-2812-4518-8A4D-0E3B84AD3EA7}"/>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4" name="Slide Number Placeholder 3">
            <a:extLst>
              <a:ext uri="{FF2B5EF4-FFF2-40B4-BE49-F238E27FC236}">
                <a16:creationId xmlns:a16="http://schemas.microsoft.com/office/drawing/2014/main" id="{DA4E9C4A-5C3D-45E3-9592-6001C8D205B0}"/>
              </a:ext>
            </a:extLst>
          </p:cNvPr>
          <p:cNvSpPr>
            <a:spLocks noGrp="1"/>
          </p:cNvSpPr>
          <p:nvPr>
            <p:ph type="sldNum" sz="quarter" idx="4"/>
          </p:nvPr>
        </p:nvSpPr>
        <p:spPr/>
        <p:txBody>
          <a:bodyPr/>
          <a:lstStyle/>
          <a:p>
            <a:pPr>
              <a:defRPr/>
            </a:pPr>
            <a:fld id="{75A4C760-613D-4B1E-9C40-118BDB213138}" type="slidenum">
              <a:rPr lang="en-US" smtClean="0"/>
              <a:pPr>
                <a:defRPr/>
              </a:pPr>
              <a:t>39</a:t>
            </a:fld>
            <a:endParaRPr lang="en-US"/>
          </a:p>
        </p:txBody>
      </p:sp>
    </p:spTree>
    <p:extLst>
      <p:ext uri="{BB962C8B-B14F-4D97-AF65-F5344CB8AC3E}">
        <p14:creationId xmlns:p14="http://schemas.microsoft.com/office/powerpoint/2010/main" val="3128704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Management vs Leadership</a:t>
            </a:r>
          </a:p>
        </p:txBody>
      </p:sp>
      <p:sp>
        <p:nvSpPr>
          <p:cNvPr id="3" name="Content Placeholder 2"/>
          <p:cNvSpPr>
            <a:spLocks noGrp="1"/>
          </p:cNvSpPr>
          <p:nvPr>
            <p:ph sz="half" idx="1"/>
          </p:nvPr>
        </p:nvSpPr>
        <p:spPr>
          <a:xfrm>
            <a:off x="609600" y="1600201"/>
            <a:ext cx="5990456" cy="4525963"/>
          </a:xfrm>
        </p:spPr>
        <p:txBody>
          <a:bodyPr>
            <a:normAutofit fontScale="85000" lnSpcReduction="20000"/>
          </a:bodyPr>
          <a:lstStyle/>
          <a:p>
            <a:pPr marL="0" indent="0">
              <a:buNone/>
            </a:pPr>
            <a:r>
              <a:rPr lang="en-US" b="1" dirty="0"/>
              <a:t>Management:</a:t>
            </a:r>
          </a:p>
          <a:p>
            <a:r>
              <a:rPr lang="en-US" dirty="0"/>
              <a:t>“Getting the right things done on time” </a:t>
            </a:r>
            <a:br>
              <a:rPr lang="en-US" dirty="0"/>
            </a:br>
            <a:r>
              <a:rPr lang="en-US" dirty="0"/>
              <a:t>– </a:t>
            </a:r>
            <a:r>
              <a:rPr lang="en-US" dirty="0">
                <a:hlinkClick r:id="rId3"/>
              </a:rPr>
              <a:t>Dusty Rhoades</a:t>
            </a:r>
            <a:endParaRPr lang="en-US" dirty="0"/>
          </a:p>
          <a:p>
            <a:r>
              <a:rPr lang="en-US" dirty="0"/>
              <a:t>HR and/or financial responsibility</a:t>
            </a:r>
          </a:p>
          <a:p>
            <a:r>
              <a:rPr lang="en-US" dirty="0"/>
              <a:t>“Boss” usually means bad manager</a:t>
            </a:r>
          </a:p>
          <a:p>
            <a:pPr marL="0" indent="0">
              <a:spcBef>
                <a:spcPts val="2400"/>
              </a:spcBef>
              <a:buNone/>
            </a:pPr>
            <a:r>
              <a:rPr lang="en-US" b="1" dirty="0"/>
              <a:t>Leadership:</a:t>
            </a:r>
          </a:p>
          <a:p>
            <a:r>
              <a:rPr lang="en-US" dirty="0"/>
              <a:t>Set the vision and goals</a:t>
            </a:r>
          </a:p>
          <a:p>
            <a:r>
              <a:rPr lang="en-US" dirty="0"/>
              <a:t>Communicate constraints</a:t>
            </a:r>
          </a:p>
          <a:p>
            <a:r>
              <a:rPr lang="en-US" dirty="0"/>
              <a:t>Decide how to achieve goals</a:t>
            </a:r>
          </a:p>
          <a:p>
            <a:r>
              <a:rPr lang="en-US" dirty="0"/>
              <a:t>Align teams to goal and help clear obstacles</a:t>
            </a:r>
          </a:p>
        </p:txBody>
      </p:sp>
      <p:pic>
        <p:nvPicPr>
          <p:cNvPr id="6" name="Picture 5"/>
          <p:cNvPicPr>
            <a:picLocks noChangeAspect="1"/>
          </p:cNvPicPr>
          <p:nvPr/>
        </p:nvPicPr>
        <p:blipFill>
          <a:blip r:embed="rId4"/>
          <a:stretch>
            <a:fillRect/>
          </a:stretch>
        </p:blipFill>
        <p:spPr>
          <a:xfrm>
            <a:off x="7125061" y="1417638"/>
            <a:ext cx="4457339" cy="4457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a:extLst>
              <a:ext uri="{FF2B5EF4-FFF2-40B4-BE49-F238E27FC236}">
                <a16:creationId xmlns:a16="http://schemas.microsoft.com/office/drawing/2014/main" id="{9C6BA29F-66DD-416B-A58D-F585916B0E8C}"/>
              </a:ext>
            </a:extLst>
          </p:cNvPr>
          <p:cNvSpPr/>
          <p:nvPr/>
        </p:nvSpPr>
        <p:spPr>
          <a:xfrm>
            <a:off x="6197600" y="6146702"/>
            <a:ext cx="5384800" cy="253916"/>
          </a:xfrm>
          <a:prstGeom prst="rect">
            <a:avLst/>
          </a:prstGeom>
        </p:spPr>
        <p:txBody>
          <a:bodyPr wrap="square">
            <a:spAutoFit/>
          </a:bodyPr>
          <a:lstStyle/>
          <a:p>
            <a:r>
              <a:rPr lang="en-US" sz="1050" dirty="0"/>
              <a:t>Source: http://blog.startwithwhy.com/refocus/2015/07/management-vs-leadership.html </a:t>
            </a:r>
          </a:p>
        </p:txBody>
      </p:sp>
      <p:sp>
        <p:nvSpPr>
          <p:cNvPr id="4" name="Footer Placeholder 3">
            <a:extLst>
              <a:ext uri="{FF2B5EF4-FFF2-40B4-BE49-F238E27FC236}">
                <a16:creationId xmlns:a16="http://schemas.microsoft.com/office/drawing/2014/main" id="{0584D979-E5EA-4B6C-BA10-89E3656899CE}"/>
              </a:ext>
            </a:extLst>
          </p:cNvPr>
          <p:cNvSpPr>
            <a:spLocks noGrp="1"/>
          </p:cNvSpPr>
          <p:nvPr>
            <p:ph type="ftr" sz="quarter" idx="11"/>
          </p:nvPr>
        </p:nvSpPr>
        <p:spPr/>
        <p:txBody>
          <a:bodyPr/>
          <a:lstStyle/>
          <a:p>
            <a:pPr algn="l">
              <a:defRPr/>
            </a:pPr>
            <a:r>
              <a:rPr lang="en-US"/>
              <a:t>©2019 Leslie Hughes, PunchMedia.ca and Hans Eckman, EckmanGuides.com</a:t>
            </a:r>
          </a:p>
        </p:txBody>
      </p:sp>
      <p:sp>
        <p:nvSpPr>
          <p:cNvPr id="5" name="Slide Number Placeholder 4">
            <a:extLst>
              <a:ext uri="{FF2B5EF4-FFF2-40B4-BE49-F238E27FC236}">
                <a16:creationId xmlns:a16="http://schemas.microsoft.com/office/drawing/2014/main" id="{5AD82614-8450-4B40-AB94-C91002943C03}"/>
              </a:ext>
            </a:extLst>
          </p:cNvPr>
          <p:cNvSpPr>
            <a:spLocks noGrp="1"/>
          </p:cNvSpPr>
          <p:nvPr>
            <p:ph type="sldNum" sz="quarter" idx="12"/>
          </p:nvPr>
        </p:nvSpPr>
        <p:spPr/>
        <p:txBody>
          <a:bodyPr/>
          <a:lstStyle/>
          <a:p>
            <a:pPr>
              <a:defRPr/>
            </a:pPr>
            <a:fld id="{91583255-5D3D-45C5-8A94-150BA91733DE}" type="slidenum">
              <a:rPr lang="en-US" smtClean="0"/>
              <a:pPr>
                <a:defRPr/>
              </a:pPr>
              <a:t>4</a:t>
            </a:fld>
            <a:endParaRPr lang="en-US"/>
          </a:p>
        </p:txBody>
      </p:sp>
    </p:spTree>
    <p:extLst>
      <p:ext uri="{BB962C8B-B14F-4D97-AF65-F5344CB8AC3E}">
        <p14:creationId xmlns:p14="http://schemas.microsoft.com/office/powerpoint/2010/main" val="406206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64B2-BA0E-0245-8BDD-AD75FE248CB6}"/>
              </a:ext>
            </a:extLst>
          </p:cNvPr>
          <p:cNvSpPr>
            <a:spLocks noGrp="1"/>
          </p:cNvSpPr>
          <p:nvPr>
            <p:ph type="title"/>
          </p:nvPr>
        </p:nvSpPr>
        <p:spPr/>
        <p:txBody>
          <a:bodyPr/>
          <a:lstStyle/>
          <a:p>
            <a:r>
              <a:rPr lang="en-US" dirty="0"/>
              <a:t>Do the Wealthy Work Harder Than the Rest?</a:t>
            </a:r>
          </a:p>
        </p:txBody>
      </p:sp>
      <p:graphicFrame>
        <p:nvGraphicFramePr>
          <p:cNvPr id="14" name="Content Placeholder 13">
            <a:extLst>
              <a:ext uri="{FF2B5EF4-FFF2-40B4-BE49-F238E27FC236}">
                <a16:creationId xmlns:a16="http://schemas.microsoft.com/office/drawing/2014/main" id="{BDFFE4E9-FDF5-427F-9F7C-72650A0A4840}"/>
              </a:ext>
            </a:extLst>
          </p:cNvPr>
          <p:cNvGraphicFramePr>
            <a:graphicFrameLocks noGrp="1"/>
          </p:cNvGraphicFramePr>
          <p:nvPr>
            <p:ph idx="1"/>
            <p:extLst>
              <p:ext uri="{D42A27DB-BD31-4B8C-83A1-F6EECF244321}">
                <p14:modId xmlns:p14="http://schemas.microsoft.com/office/powerpoint/2010/main" val="246212923"/>
              </p:ext>
            </p:extLst>
          </p:nvPr>
        </p:nvGraphicFramePr>
        <p:xfrm>
          <a:off x="609600" y="1268760"/>
          <a:ext cx="109728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AF739BF7-C78E-4593-B2DE-16E68A019296}"/>
              </a:ext>
            </a:extLst>
          </p:cNvPr>
          <p:cNvSpPr/>
          <p:nvPr/>
        </p:nvSpPr>
        <p:spPr>
          <a:xfrm>
            <a:off x="420100" y="5905872"/>
            <a:ext cx="11351800" cy="461665"/>
          </a:xfrm>
          <a:prstGeom prst="rect">
            <a:avLst/>
          </a:prstGeom>
        </p:spPr>
        <p:txBody>
          <a:bodyPr wrap="square">
            <a:spAutoFit/>
          </a:bodyPr>
          <a:lstStyle/>
          <a:p>
            <a:r>
              <a:rPr lang="en-US" sz="1200" dirty="0">
                <a:solidFill>
                  <a:srgbClr val="333333"/>
                </a:solidFill>
                <a:latin typeface="Arial" panose="020B0604020202020204" pitchFamily="34" charset="0"/>
                <a:cs typeface="Arial" panose="020B0604020202020204" pitchFamily="34" charset="0"/>
              </a:rPr>
              <a:t>Source: "The Evolution of Income, Consumption, and Leisure Inequality in The US, 1980-2010" </a:t>
            </a:r>
            <a:r>
              <a:rPr lang="en-US" sz="1200" dirty="0" err="1">
                <a:solidFill>
                  <a:srgbClr val="333333"/>
                </a:solidFill>
                <a:latin typeface="Arial" panose="020B0604020202020204" pitchFamily="34" charset="0"/>
                <a:cs typeface="Arial" panose="020B0604020202020204" pitchFamily="34" charset="0"/>
              </a:rPr>
              <a:t>Orazio</a:t>
            </a:r>
            <a:r>
              <a:rPr lang="en-US" sz="1200" dirty="0">
                <a:solidFill>
                  <a:srgbClr val="333333"/>
                </a:solidFill>
                <a:latin typeface="Arial" panose="020B0604020202020204" pitchFamily="34" charset="0"/>
                <a:cs typeface="Arial" panose="020B0604020202020204" pitchFamily="34" charset="0"/>
              </a:rPr>
              <a:t> </a:t>
            </a:r>
            <a:r>
              <a:rPr lang="en-US" sz="1200" dirty="0" err="1">
                <a:solidFill>
                  <a:srgbClr val="333333"/>
                </a:solidFill>
                <a:latin typeface="Arial" panose="020B0604020202020204" pitchFamily="34" charset="0"/>
                <a:cs typeface="Arial" panose="020B0604020202020204" pitchFamily="34" charset="0"/>
              </a:rPr>
              <a:t>Attanasio</a:t>
            </a:r>
            <a:r>
              <a:rPr lang="en-US" sz="1200" dirty="0">
                <a:solidFill>
                  <a:srgbClr val="333333"/>
                </a:solidFill>
                <a:latin typeface="Arial" panose="020B0604020202020204" pitchFamily="34" charset="0"/>
                <a:cs typeface="Arial" panose="020B0604020202020204" pitchFamily="34" charset="0"/>
              </a:rPr>
              <a:t>, Erik Hurst, Luigi </a:t>
            </a:r>
            <a:r>
              <a:rPr lang="en-US" sz="1200" dirty="0" err="1">
                <a:solidFill>
                  <a:srgbClr val="333333"/>
                </a:solidFill>
                <a:latin typeface="Arial" panose="020B0604020202020204" pitchFamily="34" charset="0"/>
                <a:cs typeface="Arial" panose="020B0604020202020204" pitchFamily="34" charset="0"/>
              </a:rPr>
              <a:t>Pistaferri</a:t>
            </a:r>
            <a:r>
              <a:rPr lang="en-US" sz="1200" dirty="0">
                <a:solidFill>
                  <a:srgbClr val="333333"/>
                </a:solidFill>
                <a:latin typeface="Arial" panose="020B0604020202020204" pitchFamily="34" charset="0"/>
                <a:cs typeface="Arial" panose="020B0604020202020204" pitchFamily="34" charset="0"/>
              </a:rPr>
              <a:t>, NBER Working Paper No. 17982, Issued in April 2012, NBER Program(s):Economic Fluctuations and Growth, </a:t>
            </a:r>
            <a:r>
              <a:rPr lang="en-US" sz="1200" dirty="0">
                <a:solidFill>
                  <a:srgbClr val="333333"/>
                </a:solidFill>
                <a:latin typeface="Arial" panose="020B0604020202020204" pitchFamily="34" charset="0"/>
                <a:cs typeface="Arial" panose="020B0604020202020204" pitchFamily="34" charset="0"/>
                <a:hlinkClick r:id="rId4"/>
              </a:rPr>
              <a:t>https://www.nber.org/papers/w17982</a:t>
            </a:r>
            <a:r>
              <a:rPr lang="en-US" sz="1200" dirty="0">
                <a:solidFill>
                  <a:srgbClr val="333333"/>
                </a:solidFill>
                <a:latin typeface="Arial" panose="020B0604020202020204" pitchFamily="34" charset="0"/>
                <a:cs typeface="Arial" panose="020B0604020202020204" pitchFamily="34" charset="0"/>
              </a:rPr>
              <a:t> </a:t>
            </a:r>
            <a:endParaRPr lang="en-US" sz="1200" i="0" dirty="0">
              <a:solidFill>
                <a:srgbClr val="333333"/>
              </a:solidFill>
              <a:effectLst/>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CFD891FD-0378-49D6-A3C8-A8D0B3F76DBA}"/>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4" name="Slide Number Placeholder 3">
            <a:extLst>
              <a:ext uri="{FF2B5EF4-FFF2-40B4-BE49-F238E27FC236}">
                <a16:creationId xmlns:a16="http://schemas.microsoft.com/office/drawing/2014/main" id="{4DC806DF-414D-40F8-B8EC-BB669556D906}"/>
              </a:ext>
            </a:extLst>
          </p:cNvPr>
          <p:cNvSpPr>
            <a:spLocks noGrp="1"/>
          </p:cNvSpPr>
          <p:nvPr>
            <p:ph type="sldNum" sz="quarter" idx="4"/>
          </p:nvPr>
        </p:nvSpPr>
        <p:spPr/>
        <p:txBody>
          <a:bodyPr/>
          <a:lstStyle/>
          <a:p>
            <a:pPr>
              <a:defRPr/>
            </a:pPr>
            <a:fld id="{75A4C760-613D-4B1E-9C40-118BDB213138}" type="slidenum">
              <a:rPr lang="en-US" smtClean="0"/>
              <a:pPr>
                <a:defRPr/>
              </a:pPr>
              <a:t>40</a:t>
            </a:fld>
            <a:endParaRPr lang="en-US"/>
          </a:p>
        </p:txBody>
      </p:sp>
    </p:spTree>
    <p:extLst>
      <p:ext uri="{BB962C8B-B14F-4D97-AF65-F5344CB8AC3E}">
        <p14:creationId xmlns:p14="http://schemas.microsoft.com/office/powerpoint/2010/main" val="1151354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721B-FC73-0244-9210-5A2A98004D07}"/>
              </a:ext>
            </a:extLst>
          </p:cNvPr>
          <p:cNvSpPr>
            <a:spLocks noGrp="1"/>
          </p:cNvSpPr>
          <p:nvPr>
            <p:ph type="title"/>
          </p:nvPr>
        </p:nvSpPr>
        <p:spPr/>
        <p:txBody>
          <a:bodyPr/>
          <a:lstStyle/>
          <a:p>
            <a:r>
              <a:rPr lang="en-US" dirty="0"/>
              <a:t>Strengthen your professional brand using Social Media</a:t>
            </a:r>
          </a:p>
        </p:txBody>
      </p:sp>
      <p:sp>
        <p:nvSpPr>
          <p:cNvPr id="3" name="Content Placeholder 2">
            <a:extLst>
              <a:ext uri="{FF2B5EF4-FFF2-40B4-BE49-F238E27FC236}">
                <a16:creationId xmlns:a16="http://schemas.microsoft.com/office/drawing/2014/main" id="{0E218B34-0BE2-9E4E-8F4D-3CE18B83681E}"/>
              </a:ext>
            </a:extLst>
          </p:cNvPr>
          <p:cNvSpPr>
            <a:spLocks noGrp="1"/>
          </p:cNvSpPr>
          <p:nvPr>
            <p:ph idx="1"/>
          </p:nvPr>
        </p:nvSpPr>
        <p:spPr/>
        <p:txBody>
          <a:bodyPr/>
          <a:lstStyle/>
          <a:p>
            <a:r>
              <a:rPr lang="en-CA" dirty="0"/>
              <a:t>Accenture’s </a:t>
            </a:r>
            <a:r>
              <a:rPr lang="en-CA" dirty="0">
                <a:hlinkClick r:id="rId3"/>
              </a:rPr>
              <a:t>State of B2B Procurement Study</a:t>
            </a:r>
            <a:r>
              <a:rPr lang="en-CA" dirty="0"/>
              <a:t> finds that 94% of B2B buyers conduct some degree of research online before making a business purchase, with 55% conducting online research for at least half of their purchases. </a:t>
            </a:r>
            <a:br>
              <a:rPr lang="en-CA" dirty="0"/>
            </a:br>
            <a:endParaRPr lang="en-CA" dirty="0"/>
          </a:p>
          <a:p>
            <a:r>
              <a:rPr lang="en-CA" dirty="0"/>
              <a:t>Of all executive recruiters, </a:t>
            </a:r>
            <a:r>
              <a:rPr lang="en-CA" dirty="0">
                <a:hlinkClick r:id="rId4"/>
              </a:rPr>
              <a:t>90</a:t>
            </a:r>
            <a:r>
              <a:rPr lang="en-CA" dirty="0"/>
              <a:t>% say they conduct online research of potential candidates.</a:t>
            </a:r>
          </a:p>
          <a:p>
            <a:endParaRPr lang="en-US" dirty="0"/>
          </a:p>
        </p:txBody>
      </p:sp>
      <p:sp>
        <p:nvSpPr>
          <p:cNvPr id="4" name="Footer Placeholder 3">
            <a:extLst>
              <a:ext uri="{FF2B5EF4-FFF2-40B4-BE49-F238E27FC236}">
                <a16:creationId xmlns:a16="http://schemas.microsoft.com/office/drawing/2014/main" id="{077A0AED-1F3A-48E5-BDE9-53685445B024}"/>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48B58EE8-4282-472E-8A24-3EF193688362}"/>
              </a:ext>
            </a:extLst>
          </p:cNvPr>
          <p:cNvSpPr>
            <a:spLocks noGrp="1"/>
          </p:cNvSpPr>
          <p:nvPr>
            <p:ph type="sldNum" sz="quarter" idx="4"/>
          </p:nvPr>
        </p:nvSpPr>
        <p:spPr/>
        <p:txBody>
          <a:bodyPr/>
          <a:lstStyle/>
          <a:p>
            <a:pPr>
              <a:defRPr/>
            </a:pPr>
            <a:fld id="{75A4C760-613D-4B1E-9C40-118BDB213138}" type="slidenum">
              <a:rPr lang="en-US" smtClean="0"/>
              <a:pPr>
                <a:defRPr/>
              </a:pPr>
              <a:t>41</a:t>
            </a:fld>
            <a:endParaRPr lang="en-US"/>
          </a:p>
        </p:txBody>
      </p:sp>
    </p:spTree>
    <p:extLst>
      <p:ext uri="{BB962C8B-B14F-4D97-AF65-F5344CB8AC3E}">
        <p14:creationId xmlns:p14="http://schemas.microsoft.com/office/powerpoint/2010/main" val="1570953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E50C-E710-0D43-88F2-BD72EB0FF8F4}"/>
              </a:ext>
            </a:extLst>
          </p:cNvPr>
          <p:cNvSpPr>
            <a:spLocks noGrp="1"/>
          </p:cNvSpPr>
          <p:nvPr>
            <p:ph type="title"/>
          </p:nvPr>
        </p:nvSpPr>
        <p:spPr/>
        <p:txBody>
          <a:bodyPr/>
          <a:lstStyle/>
          <a:p>
            <a:r>
              <a:rPr lang="en-US" dirty="0"/>
              <a:t>Build thought leadership using Social Media</a:t>
            </a:r>
          </a:p>
        </p:txBody>
      </p:sp>
      <p:sp>
        <p:nvSpPr>
          <p:cNvPr id="3" name="Content Placeholder 2">
            <a:extLst>
              <a:ext uri="{FF2B5EF4-FFF2-40B4-BE49-F238E27FC236}">
                <a16:creationId xmlns:a16="http://schemas.microsoft.com/office/drawing/2014/main" id="{AE4A411F-E677-804C-9352-AA05FA3FDFC7}"/>
              </a:ext>
            </a:extLst>
          </p:cNvPr>
          <p:cNvSpPr>
            <a:spLocks noGrp="1"/>
          </p:cNvSpPr>
          <p:nvPr>
            <p:ph idx="1"/>
          </p:nvPr>
        </p:nvSpPr>
        <p:spPr>
          <a:xfrm>
            <a:off x="609600" y="1600201"/>
            <a:ext cx="10972800" cy="5069159"/>
          </a:xfrm>
        </p:spPr>
        <p:txBody>
          <a:bodyPr>
            <a:normAutofit/>
          </a:bodyPr>
          <a:lstStyle/>
          <a:p>
            <a:r>
              <a:rPr lang="en-US" sz="2400" dirty="0"/>
              <a:t>Share relevant, quality content/articles on LinkedIn (status updates)*</a:t>
            </a:r>
          </a:p>
          <a:p>
            <a:r>
              <a:rPr lang="en-US" sz="2400" dirty="0"/>
              <a:t>Offer to create content for your company blog.</a:t>
            </a:r>
          </a:p>
          <a:p>
            <a:r>
              <a:rPr lang="en-US" sz="2400" dirty="0"/>
              <a:t>Publish your own blogs or vlogs.</a:t>
            </a:r>
          </a:p>
          <a:p>
            <a:r>
              <a:rPr lang="en-US" sz="2400" dirty="0">
                <a:solidFill>
                  <a:schemeClr val="tx1"/>
                </a:solidFill>
                <a:latin typeface="Avenir Roman" panose="02000503020000020003" pitchFamily="2" charset="0"/>
              </a:rPr>
              <a:t>Ensure your digital footprint is optimized.</a:t>
            </a:r>
          </a:p>
          <a:p>
            <a:r>
              <a:rPr lang="en-US" sz="2400" dirty="0"/>
              <a:t>PRO TIP: </a:t>
            </a:r>
          </a:p>
          <a:p>
            <a:pPr lvl="1"/>
            <a:r>
              <a:rPr lang="en-US" sz="2400" dirty="0"/>
              <a:t>Use </a:t>
            </a:r>
            <a:r>
              <a:rPr lang="en-US" sz="2400" dirty="0">
                <a:hlinkClick r:id="rId2"/>
              </a:rPr>
              <a:t>Canva.com</a:t>
            </a:r>
            <a:r>
              <a:rPr lang="en-US" sz="2400" dirty="0"/>
              <a:t> for images</a:t>
            </a:r>
          </a:p>
          <a:p>
            <a:pPr lvl="1"/>
            <a:r>
              <a:rPr lang="en-US" sz="2400" dirty="0"/>
              <a:t>Check out </a:t>
            </a:r>
            <a:r>
              <a:rPr lang="en-US" sz="2400" dirty="0">
                <a:hlinkClick r:id="rId3"/>
              </a:rPr>
              <a:t>Grapevine6</a:t>
            </a:r>
            <a:r>
              <a:rPr lang="en-US" sz="2400" dirty="0"/>
              <a:t> for curated content</a:t>
            </a:r>
          </a:p>
          <a:p>
            <a:pPr lvl="1"/>
            <a:r>
              <a:rPr lang="en-US" sz="2400" dirty="0"/>
              <a:t>Purchase stock images or cite source (</a:t>
            </a:r>
            <a:r>
              <a:rPr lang="en-US" sz="2400" dirty="0">
                <a:hlinkClick r:id="rId4"/>
              </a:rPr>
              <a:t>123RF</a:t>
            </a:r>
            <a:r>
              <a:rPr lang="en-US" sz="2400" dirty="0"/>
              <a:t>)</a:t>
            </a:r>
          </a:p>
          <a:p>
            <a:pPr marL="0" indent="0" algn="r">
              <a:buNone/>
            </a:pPr>
            <a:r>
              <a:rPr lang="en-US" sz="2400" dirty="0">
                <a:solidFill>
                  <a:srgbClr val="800000"/>
                </a:solidFill>
                <a:latin typeface="Avenir Roman" panose="02000503020000020003" pitchFamily="2" charset="0"/>
              </a:rPr>
              <a:t>*Make sure you comply with Social Media policies.</a:t>
            </a:r>
          </a:p>
        </p:txBody>
      </p:sp>
      <p:sp>
        <p:nvSpPr>
          <p:cNvPr id="4" name="Footer Placeholder 3">
            <a:extLst>
              <a:ext uri="{FF2B5EF4-FFF2-40B4-BE49-F238E27FC236}">
                <a16:creationId xmlns:a16="http://schemas.microsoft.com/office/drawing/2014/main" id="{C9918DF8-DF67-4935-94FB-D005580DE7F4}"/>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D321FE72-2F34-4FEF-B5C2-3BE1DFA923EA}"/>
              </a:ext>
            </a:extLst>
          </p:cNvPr>
          <p:cNvSpPr>
            <a:spLocks noGrp="1"/>
          </p:cNvSpPr>
          <p:nvPr>
            <p:ph type="sldNum" sz="quarter" idx="4"/>
          </p:nvPr>
        </p:nvSpPr>
        <p:spPr/>
        <p:txBody>
          <a:bodyPr/>
          <a:lstStyle/>
          <a:p>
            <a:pPr>
              <a:defRPr/>
            </a:pPr>
            <a:fld id="{75A4C760-613D-4B1E-9C40-118BDB213138}" type="slidenum">
              <a:rPr lang="en-US" smtClean="0"/>
              <a:pPr>
                <a:defRPr/>
              </a:pPr>
              <a:t>42</a:t>
            </a:fld>
            <a:endParaRPr lang="en-US"/>
          </a:p>
        </p:txBody>
      </p:sp>
    </p:spTree>
    <p:extLst>
      <p:ext uri="{BB962C8B-B14F-4D97-AF65-F5344CB8AC3E}">
        <p14:creationId xmlns:p14="http://schemas.microsoft.com/office/powerpoint/2010/main" val="38991372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8600-4432-A441-8F2D-218C37210CC1}"/>
              </a:ext>
            </a:extLst>
          </p:cNvPr>
          <p:cNvSpPr>
            <a:spLocks noGrp="1"/>
          </p:cNvSpPr>
          <p:nvPr>
            <p:ph type="title"/>
          </p:nvPr>
        </p:nvSpPr>
        <p:spPr/>
        <p:txBody>
          <a:bodyPr/>
          <a:lstStyle/>
          <a:p>
            <a:r>
              <a:rPr lang="en-US" dirty="0"/>
              <a:t>Activity: </a:t>
            </a:r>
            <a:r>
              <a:rPr lang="en-CA" b="0" dirty="0"/>
              <a:t>Practice storytelling </a:t>
            </a:r>
            <a:endParaRPr lang="en-US" dirty="0"/>
          </a:p>
        </p:txBody>
      </p:sp>
      <p:pic>
        <p:nvPicPr>
          <p:cNvPr id="4" name="Content Placeholder 3">
            <a:extLst>
              <a:ext uri="{FF2B5EF4-FFF2-40B4-BE49-F238E27FC236}">
                <a16:creationId xmlns:a16="http://schemas.microsoft.com/office/drawing/2014/main" id="{8451CDD9-8FC7-1642-9FE3-E2E220A845C5}"/>
              </a:ext>
            </a:extLst>
          </p:cNvPr>
          <p:cNvPicPr>
            <a:picLocks noGrp="1" noChangeAspect="1"/>
          </p:cNvPicPr>
          <p:nvPr>
            <p:ph sz="half" idx="1"/>
          </p:nvPr>
        </p:nvPicPr>
        <p:blipFill>
          <a:blip r:embed="rId3"/>
          <a:stretch>
            <a:fillRect/>
          </a:stretch>
        </p:blipFill>
        <p:spPr>
          <a:xfrm>
            <a:off x="609599" y="1600201"/>
            <a:ext cx="3451707" cy="4525963"/>
          </a:xfrm>
        </p:spPr>
      </p:pic>
      <p:sp>
        <p:nvSpPr>
          <p:cNvPr id="3" name="Content Placeholder 2">
            <a:extLst>
              <a:ext uri="{FF2B5EF4-FFF2-40B4-BE49-F238E27FC236}">
                <a16:creationId xmlns:a16="http://schemas.microsoft.com/office/drawing/2014/main" id="{467B59EB-5F79-4078-B7D0-963BCFC65D37}"/>
              </a:ext>
            </a:extLst>
          </p:cNvPr>
          <p:cNvSpPr>
            <a:spLocks noGrp="1"/>
          </p:cNvSpPr>
          <p:nvPr>
            <p:ph sz="half" idx="2"/>
          </p:nvPr>
        </p:nvSpPr>
        <p:spPr/>
        <p:txBody>
          <a:bodyPr/>
          <a:lstStyle/>
          <a:p>
            <a:r>
              <a:rPr lang="en-US" dirty="0"/>
              <a:t>In your groups, someone suggest a topic.</a:t>
            </a:r>
          </a:p>
          <a:p>
            <a:r>
              <a:rPr lang="en-US" dirty="0"/>
              <a:t>At least two people need to share a short story or article reference related to the topic.</a:t>
            </a:r>
          </a:p>
          <a:p>
            <a:r>
              <a:rPr lang="en-US" dirty="0"/>
              <a:t>Group discussion: How can we tie this into everyday conversations and building your brand?</a:t>
            </a:r>
          </a:p>
        </p:txBody>
      </p:sp>
      <p:sp>
        <p:nvSpPr>
          <p:cNvPr id="5" name="Footer Placeholder 4">
            <a:extLst>
              <a:ext uri="{FF2B5EF4-FFF2-40B4-BE49-F238E27FC236}">
                <a16:creationId xmlns:a16="http://schemas.microsoft.com/office/drawing/2014/main" id="{112C629B-E089-4A93-BD3A-AABE2C5E93C9}"/>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6" name="Slide Number Placeholder 5">
            <a:extLst>
              <a:ext uri="{FF2B5EF4-FFF2-40B4-BE49-F238E27FC236}">
                <a16:creationId xmlns:a16="http://schemas.microsoft.com/office/drawing/2014/main" id="{953D0417-832A-4E75-9DE7-7720272F11C5}"/>
              </a:ext>
            </a:extLst>
          </p:cNvPr>
          <p:cNvSpPr>
            <a:spLocks noGrp="1"/>
          </p:cNvSpPr>
          <p:nvPr>
            <p:ph type="sldNum" sz="quarter" idx="12"/>
          </p:nvPr>
        </p:nvSpPr>
        <p:spPr/>
        <p:txBody>
          <a:bodyPr/>
          <a:lstStyle/>
          <a:p>
            <a:pPr>
              <a:defRPr/>
            </a:pPr>
            <a:fld id="{91583255-5D3D-45C5-8A94-150BA91733DE}" type="slidenum">
              <a:rPr lang="en-US" smtClean="0"/>
              <a:pPr>
                <a:defRPr/>
              </a:pPr>
              <a:t>43</a:t>
            </a:fld>
            <a:endParaRPr lang="en-US"/>
          </a:p>
        </p:txBody>
      </p:sp>
    </p:spTree>
    <p:extLst>
      <p:ext uri="{BB962C8B-B14F-4D97-AF65-F5344CB8AC3E}">
        <p14:creationId xmlns:p14="http://schemas.microsoft.com/office/powerpoint/2010/main" val="186441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BDA83-17ED-FF46-BFF5-969E81C04B2D}"/>
              </a:ext>
            </a:extLst>
          </p:cNvPr>
          <p:cNvSpPr>
            <a:spLocks noGrp="1"/>
          </p:cNvSpPr>
          <p:nvPr>
            <p:ph type="title"/>
          </p:nvPr>
        </p:nvSpPr>
        <p:spPr/>
        <p:txBody>
          <a:bodyPr/>
          <a:lstStyle/>
          <a:p>
            <a:pPr algn="ctr"/>
            <a:r>
              <a:rPr lang="en-US" sz="6000" dirty="0"/>
              <a:t>PUBLISH and PRESENT</a:t>
            </a:r>
          </a:p>
        </p:txBody>
      </p:sp>
      <p:pic>
        <p:nvPicPr>
          <p:cNvPr id="4" name="Picture 3">
            <a:extLst>
              <a:ext uri="{FF2B5EF4-FFF2-40B4-BE49-F238E27FC236}">
                <a16:creationId xmlns:a16="http://schemas.microsoft.com/office/drawing/2014/main" id="{4A082989-EDB5-884C-BB28-EC798BFAC93A}"/>
              </a:ext>
            </a:extLst>
          </p:cNvPr>
          <p:cNvPicPr>
            <a:picLocks noChangeAspect="1"/>
          </p:cNvPicPr>
          <p:nvPr/>
        </p:nvPicPr>
        <p:blipFill>
          <a:blip r:embed="rId2"/>
          <a:stretch>
            <a:fillRect/>
          </a:stretch>
        </p:blipFill>
        <p:spPr>
          <a:xfrm>
            <a:off x="3401992" y="1844824"/>
            <a:ext cx="5388016" cy="4354397"/>
          </a:xfrm>
          <a:prstGeom prst="rect">
            <a:avLst/>
          </a:prstGeom>
        </p:spPr>
      </p:pic>
      <p:sp>
        <p:nvSpPr>
          <p:cNvPr id="3" name="Footer Placeholder 2">
            <a:extLst>
              <a:ext uri="{FF2B5EF4-FFF2-40B4-BE49-F238E27FC236}">
                <a16:creationId xmlns:a16="http://schemas.microsoft.com/office/drawing/2014/main" id="{4261825C-111D-4ADB-A926-54632A646C03}"/>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488CAC5F-7490-49F9-B27C-A50656165ACA}"/>
              </a:ext>
            </a:extLst>
          </p:cNvPr>
          <p:cNvSpPr>
            <a:spLocks noGrp="1"/>
          </p:cNvSpPr>
          <p:nvPr>
            <p:ph type="sldNum" sz="quarter" idx="4"/>
          </p:nvPr>
        </p:nvSpPr>
        <p:spPr/>
        <p:txBody>
          <a:bodyPr/>
          <a:lstStyle/>
          <a:p>
            <a:pPr>
              <a:defRPr/>
            </a:pPr>
            <a:fld id="{75A4C760-613D-4B1E-9C40-118BDB213138}" type="slidenum">
              <a:rPr lang="en-US" smtClean="0"/>
              <a:pPr>
                <a:defRPr/>
              </a:pPr>
              <a:t>44</a:t>
            </a:fld>
            <a:endParaRPr lang="en-US"/>
          </a:p>
        </p:txBody>
      </p:sp>
    </p:spTree>
    <p:extLst>
      <p:ext uri="{BB962C8B-B14F-4D97-AF65-F5344CB8AC3E}">
        <p14:creationId xmlns:p14="http://schemas.microsoft.com/office/powerpoint/2010/main" val="2746130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A822-BDA7-EB4A-AB45-29F6BF75FD8C}"/>
              </a:ext>
            </a:extLst>
          </p:cNvPr>
          <p:cNvSpPr>
            <a:spLocks noGrp="1"/>
          </p:cNvSpPr>
          <p:nvPr>
            <p:ph type="title"/>
          </p:nvPr>
        </p:nvSpPr>
        <p:spPr/>
        <p:txBody>
          <a:bodyPr/>
          <a:lstStyle/>
          <a:p>
            <a:r>
              <a:rPr lang="en-US" dirty="0"/>
              <a:t>Discussion: Conveying your message to groups</a:t>
            </a:r>
          </a:p>
        </p:txBody>
      </p:sp>
      <p:pic>
        <p:nvPicPr>
          <p:cNvPr id="4" name="Content Placeholder 3">
            <a:extLst>
              <a:ext uri="{FF2B5EF4-FFF2-40B4-BE49-F238E27FC236}">
                <a16:creationId xmlns:a16="http://schemas.microsoft.com/office/drawing/2014/main" id="{0932F130-913F-654F-9BD6-E16E6E031C25}"/>
              </a:ext>
            </a:extLst>
          </p:cNvPr>
          <p:cNvPicPr>
            <a:picLocks noGrp="1" noChangeAspect="1"/>
          </p:cNvPicPr>
          <p:nvPr>
            <p:ph sz="half" idx="1"/>
          </p:nvPr>
        </p:nvPicPr>
        <p:blipFill>
          <a:blip r:embed="rId3"/>
          <a:stretch>
            <a:fillRect/>
          </a:stretch>
        </p:blipFill>
        <p:spPr>
          <a:xfrm>
            <a:off x="831193" y="1694719"/>
            <a:ext cx="4336925" cy="4336925"/>
          </a:xfrm>
        </p:spPr>
      </p:pic>
      <p:sp>
        <p:nvSpPr>
          <p:cNvPr id="5" name="Content Placeholder 4">
            <a:extLst>
              <a:ext uri="{FF2B5EF4-FFF2-40B4-BE49-F238E27FC236}">
                <a16:creationId xmlns:a16="http://schemas.microsoft.com/office/drawing/2014/main" id="{25E16EAE-A86A-7548-9504-2AABCAAC935E}"/>
              </a:ext>
            </a:extLst>
          </p:cNvPr>
          <p:cNvSpPr>
            <a:spLocks noGrp="1"/>
          </p:cNvSpPr>
          <p:nvPr>
            <p:ph sz="half" idx="2"/>
          </p:nvPr>
        </p:nvSpPr>
        <p:spPr/>
        <p:txBody>
          <a:bodyPr/>
          <a:lstStyle/>
          <a:p>
            <a:r>
              <a:rPr lang="en-US" dirty="0">
                <a:latin typeface="Avenir Roman" panose="02000503020000020003" pitchFamily="2" charset="0"/>
              </a:rPr>
              <a:t>Why does it matter if you can present to groups?</a:t>
            </a:r>
          </a:p>
          <a:p>
            <a:r>
              <a:rPr lang="en-US" dirty="0">
                <a:solidFill>
                  <a:schemeClr val="tx1"/>
                </a:solidFill>
                <a:latin typeface="Avenir Roman" panose="02000503020000020003" pitchFamily="2" charset="0"/>
              </a:rPr>
              <a:t>When are you comfortable?</a:t>
            </a:r>
          </a:p>
          <a:p>
            <a:r>
              <a:rPr lang="en-US" dirty="0">
                <a:solidFill>
                  <a:schemeClr val="tx1"/>
                </a:solidFill>
                <a:latin typeface="Avenir Roman" panose="02000503020000020003" pitchFamily="2" charset="0"/>
              </a:rPr>
              <a:t>When are you uncomfortable?</a:t>
            </a:r>
          </a:p>
        </p:txBody>
      </p:sp>
      <p:sp>
        <p:nvSpPr>
          <p:cNvPr id="3" name="Footer Placeholder 2">
            <a:extLst>
              <a:ext uri="{FF2B5EF4-FFF2-40B4-BE49-F238E27FC236}">
                <a16:creationId xmlns:a16="http://schemas.microsoft.com/office/drawing/2014/main" id="{1C1CD2F6-EE8F-4729-8E26-0C3D025104B7}"/>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6" name="Slide Number Placeholder 5">
            <a:extLst>
              <a:ext uri="{FF2B5EF4-FFF2-40B4-BE49-F238E27FC236}">
                <a16:creationId xmlns:a16="http://schemas.microsoft.com/office/drawing/2014/main" id="{0C288BC1-61F4-446B-A2E6-5585B4F7B61D}"/>
              </a:ext>
            </a:extLst>
          </p:cNvPr>
          <p:cNvSpPr>
            <a:spLocks noGrp="1"/>
          </p:cNvSpPr>
          <p:nvPr>
            <p:ph type="sldNum" sz="quarter" idx="12"/>
          </p:nvPr>
        </p:nvSpPr>
        <p:spPr/>
        <p:txBody>
          <a:bodyPr/>
          <a:lstStyle/>
          <a:p>
            <a:pPr>
              <a:defRPr/>
            </a:pPr>
            <a:fld id="{91583255-5D3D-45C5-8A94-150BA91733DE}" type="slidenum">
              <a:rPr lang="en-US" smtClean="0"/>
              <a:pPr>
                <a:defRPr/>
              </a:pPr>
              <a:t>45</a:t>
            </a:fld>
            <a:endParaRPr lang="en-US"/>
          </a:p>
        </p:txBody>
      </p:sp>
    </p:spTree>
    <p:extLst>
      <p:ext uri="{BB962C8B-B14F-4D97-AF65-F5344CB8AC3E}">
        <p14:creationId xmlns:p14="http://schemas.microsoft.com/office/powerpoint/2010/main" val="182566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BEBFE-0716-8341-BE5E-A120DD548959}"/>
              </a:ext>
            </a:extLst>
          </p:cNvPr>
          <p:cNvSpPr>
            <a:spLocks noGrp="1"/>
          </p:cNvSpPr>
          <p:nvPr>
            <p:ph type="title"/>
          </p:nvPr>
        </p:nvSpPr>
        <p:spPr/>
        <p:txBody>
          <a:bodyPr/>
          <a:lstStyle/>
          <a:p>
            <a:r>
              <a:rPr lang="en-US" dirty="0"/>
              <a:t>Hans: The extreme introvert</a:t>
            </a:r>
          </a:p>
        </p:txBody>
      </p:sp>
      <p:pic>
        <p:nvPicPr>
          <p:cNvPr id="4" name="Content Placeholder 3">
            <a:extLst>
              <a:ext uri="{FF2B5EF4-FFF2-40B4-BE49-F238E27FC236}">
                <a16:creationId xmlns:a16="http://schemas.microsoft.com/office/drawing/2014/main" id="{31D1AB35-8D9D-4E40-9124-960E7607D79C}"/>
              </a:ext>
            </a:extLst>
          </p:cNvPr>
          <p:cNvPicPr>
            <a:picLocks noGrp="1" noChangeAspect="1"/>
          </p:cNvPicPr>
          <p:nvPr>
            <p:ph idx="1"/>
          </p:nvPr>
        </p:nvPicPr>
        <p:blipFill>
          <a:blip r:embed="rId3"/>
          <a:stretch>
            <a:fillRect/>
          </a:stretch>
        </p:blipFill>
        <p:spPr>
          <a:xfrm>
            <a:off x="4655840" y="1417638"/>
            <a:ext cx="3245503" cy="5081644"/>
          </a:xfrm>
        </p:spPr>
      </p:pic>
      <p:sp>
        <p:nvSpPr>
          <p:cNvPr id="3" name="Footer Placeholder 2">
            <a:extLst>
              <a:ext uri="{FF2B5EF4-FFF2-40B4-BE49-F238E27FC236}">
                <a16:creationId xmlns:a16="http://schemas.microsoft.com/office/drawing/2014/main" id="{A86CA04C-918F-4415-AF40-9755609F4A9C}"/>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C77745E2-0F20-47E5-953F-6F9510C8885B}"/>
              </a:ext>
            </a:extLst>
          </p:cNvPr>
          <p:cNvSpPr>
            <a:spLocks noGrp="1"/>
          </p:cNvSpPr>
          <p:nvPr>
            <p:ph type="sldNum" sz="quarter" idx="4"/>
          </p:nvPr>
        </p:nvSpPr>
        <p:spPr/>
        <p:txBody>
          <a:bodyPr/>
          <a:lstStyle/>
          <a:p>
            <a:pPr>
              <a:defRPr/>
            </a:pPr>
            <a:fld id="{75A4C760-613D-4B1E-9C40-118BDB213138}" type="slidenum">
              <a:rPr lang="en-US" smtClean="0"/>
              <a:pPr>
                <a:defRPr/>
              </a:pPr>
              <a:t>46</a:t>
            </a:fld>
            <a:endParaRPr lang="en-US"/>
          </a:p>
        </p:txBody>
      </p:sp>
    </p:spTree>
    <p:extLst>
      <p:ext uri="{BB962C8B-B14F-4D97-AF65-F5344CB8AC3E}">
        <p14:creationId xmlns:p14="http://schemas.microsoft.com/office/powerpoint/2010/main" val="1641850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C6ED8-296B-2D44-B005-0ED5FAE952C4}"/>
              </a:ext>
            </a:extLst>
          </p:cNvPr>
          <p:cNvSpPr>
            <a:spLocks noGrp="1"/>
          </p:cNvSpPr>
          <p:nvPr>
            <p:ph type="title"/>
          </p:nvPr>
        </p:nvSpPr>
        <p:spPr/>
        <p:txBody>
          <a:bodyPr/>
          <a:lstStyle/>
          <a:p>
            <a:r>
              <a:rPr lang="en-US" dirty="0"/>
              <a:t>The Power of Introverts: Susan Cain</a:t>
            </a:r>
          </a:p>
        </p:txBody>
      </p:sp>
      <p:sp>
        <p:nvSpPr>
          <p:cNvPr id="3" name="Content Placeholder 2">
            <a:extLst>
              <a:ext uri="{FF2B5EF4-FFF2-40B4-BE49-F238E27FC236}">
                <a16:creationId xmlns:a16="http://schemas.microsoft.com/office/drawing/2014/main" id="{3D178368-A475-6A41-9EE1-BBAED0CAADF6}"/>
              </a:ext>
            </a:extLst>
          </p:cNvPr>
          <p:cNvSpPr>
            <a:spLocks noGrp="1"/>
          </p:cNvSpPr>
          <p:nvPr>
            <p:ph idx="1"/>
          </p:nvPr>
        </p:nvSpPr>
        <p:spPr>
          <a:xfrm>
            <a:off x="609600" y="1600201"/>
            <a:ext cx="10972800" cy="4525963"/>
          </a:xfrm>
        </p:spPr>
        <p:txBody>
          <a:bodyPr>
            <a:normAutofit fontScale="92500" lnSpcReduction="10000"/>
          </a:bodyPr>
          <a:lstStyle/>
          <a:p>
            <a:pPr marL="0" indent="0">
              <a:buNone/>
            </a:pPr>
            <a:r>
              <a:rPr lang="en-CA" i="1" dirty="0"/>
              <a:t>“There's zero correlation between being </a:t>
            </a:r>
          </a:p>
          <a:p>
            <a:pPr marL="0" indent="0">
              <a:buNone/>
            </a:pPr>
            <a:r>
              <a:rPr lang="en-CA" i="1" dirty="0"/>
              <a:t>the best talker and having the best ideas.”</a:t>
            </a:r>
          </a:p>
          <a:p>
            <a:pPr marL="0" indent="0">
              <a:buNone/>
            </a:pPr>
            <a:endParaRPr lang="en-CA" i="1" dirty="0"/>
          </a:p>
          <a:p>
            <a:pPr marL="0" indent="0">
              <a:buNone/>
            </a:pPr>
            <a:r>
              <a:rPr lang="en-CA" i="1" dirty="0"/>
              <a:t>“Don't think of introversion as something </a:t>
            </a:r>
          </a:p>
          <a:p>
            <a:pPr marL="0" indent="0">
              <a:buNone/>
            </a:pPr>
            <a:r>
              <a:rPr lang="en-CA" i="1" dirty="0"/>
              <a:t>that needs to be cured.</a:t>
            </a:r>
            <a:r>
              <a:rPr lang="en-CA" dirty="0"/>
              <a:t>”</a:t>
            </a:r>
          </a:p>
          <a:p>
            <a:pPr marL="0" indent="0">
              <a:buNone/>
            </a:pPr>
            <a:r>
              <a:rPr lang="en-CA" i="1" dirty="0"/>
              <a:t> </a:t>
            </a:r>
            <a:br>
              <a:rPr lang="en-CA" i="1" dirty="0"/>
            </a:br>
            <a:br>
              <a:rPr lang="en-CA" dirty="0"/>
            </a:br>
            <a:r>
              <a:rPr lang="en-CA" sz="2200" dirty="0"/>
              <a:t> - Susan Cain, </a:t>
            </a:r>
            <a:r>
              <a:rPr lang="en-CA" sz="2200" dirty="0">
                <a:hlinkClick r:id="rId2"/>
              </a:rPr>
              <a:t>Quiet: The Power of Introverts in a World That Can't Stop Talking</a:t>
            </a:r>
            <a:endParaRPr lang="en-US" sz="2200" dirty="0"/>
          </a:p>
        </p:txBody>
      </p:sp>
      <p:pic>
        <p:nvPicPr>
          <p:cNvPr id="5" name="Picture 4">
            <a:extLst>
              <a:ext uri="{FF2B5EF4-FFF2-40B4-BE49-F238E27FC236}">
                <a16:creationId xmlns:a16="http://schemas.microsoft.com/office/drawing/2014/main" id="{0F97175C-0467-4844-BFF7-D0FA71B2D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2963" y="1600200"/>
            <a:ext cx="4007693" cy="4007693"/>
          </a:xfrm>
          <a:prstGeom prst="rect">
            <a:avLst/>
          </a:prstGeom>
        </p:spPr>
      </p:pic>
      <p:sp>
        <p:nvSpPr>
          <p:cNvPr id="4" name="Footer Placeholder 3">
            <a:extLst>
              <a:ext uri="{FF2B5EF4-FFF2-40B4-BE49-F238E27FC236}">
                <a16:creationId xmlns:a16="http://schemas.microsoft.com/office/drawing/2014/main" id="{C52E46AF-B73E-4A82-8DBD-3A1F7BEF94CA}"/>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6" name="Slide Number Placeholder 5">
            <a:extLst>
              <a:ext uri="{FF2B5EF4-FFF2-40B4-BE49-F238E27FC236}">
                <a16:creationId xmlns:a16="http://schemas.microsoft.com/office/drawing/2014/main" id="{1211BDEF-6485-44B6-ADED-81D364586958}"/>
              </a:ext>
            </a:extLst>
          </p:cNvPr>
          <p:cNvSpPr>
            <a:spLocks noGrp="1"/>
          </p:cNvSpPr>
          <p:nvPr>
            <p:ph type="sldNum" sz="quarter" idx="4"/>
          </p:nvPr>
        </p:nvSpPr>
        <p:spPr/>
        <p:txBody>
          <a:bodyPr/>
          <a:lstStyle/>
          <a:p>
            <a:pPr>
              <a:defRPr/>
            </a:pPr>
            <a:fld id="{75A4C760-613D-4B1E-9C40-118BDB213138}" type="slidenum">
              <a:rPr lang="en-US" smtClean="0"/>
              <a:pPr>
                <a:defRPr/>
              </a:pPr>
              <a:t>47</a:t>
            </a:fld>
            <a:endParaRPr lang="en-US"/>
          </a:p>
        </p:txBody>
      </p:sp>
    </p:spTree>
    <p:extLst>
      <p:ext uri="{BB962C8B-B14F-4D97-AF65-F5344CB8AC3E}">
        <p14:creationId xmlns:p14="http://schemas.microsoft.com/office/powerpoint/2010/main" val="143575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03F22-9355-7245-8720-9407B54BAC5A}"/>
              </a:ext>
            </a:extLst>
          </p:cNvPr>
          <p:cNvSpPr>
            <a:spLocks noGrp="1"/>
          </p:cNvSpPr>
          <p:nvPr>
            <p:ph type="title"/>
          </p:nvPr>
        </p:nvSpPr>
        <p:spPr/>
        <p:txBody>
          <a:bodyPr/>
          <a:lstStyle/>
          <a:p>
            <a:r>
              <a:rPr lang="en-US" dirty="0"/>
              <a:t>Keys to good storytelling</a:t>
            </a:r>
          </a:p>
        </p:txBody>
      </p:sp>
      <p:sp>
        <p:nvSpPr>
          <p:cNvPr id="3" name="Content Placeholder 2">
            <a:extLst>
              <a:ext uri="{FF2B5EF4-FFF2-40B4-BE49-F238E27FC236}">
                <a16:creationId xmlns:a16="http://schemas.microsoft.com/office/drawing/2014/main" id="{D1D4EEC4-F44D-E747-BC5C-D8FD317EF379}"/>
              </a:ext>
            </a:extLst>
          </p:cNvPr>
          <p:cNvSpPr>
            <a:spLocks noGrp="1"/>
          </p:cNvSpPr>
          <p:nvPr>
            <p:ph sz="half" idx="1"/>
          </p:nvPr>
        </p:nvSpPr>
        <p:spPr>
          <a:xfrm>
            <a:off x="609600" y="1600201"/>
            <a:ext cx="6710536" cy="4525963"/>
          </a:xfrm>
        </p:spPr>
        <p:txBody>
          <a:bodyPr/>
          <a:lstStyle/>
          <a:p>
            <a:pPr fontAlgn="ctr"/>
            <a:r>
              <a:rPr lang="en-CA" sz="3600" kern="1200" dirty="0"/>
              <a:t>Be concise.</a:t>
            </a:r>
            <a:br>
              <a:rPr lang="en-CA" sz="3600" kern="1200" dirty="0"/>
            </a:br>
            <a:endParaRPr lang="en-CA" sz="3600" kern="1200" dirty="0"/>
          </a:p>
          <a:p>
            <a:pPr fontAlgn="ctr"/>
            <a:r>
              <a:rPr lang="en-CA" sz="3600" kern="1200" dirty="0"/>
              <a:t>Create an emotional connection.</a:t>
            </a:r>
            <a:br>
              <a:rPr lang="en-CA" sz="3600" kern="1200" dirty="0"/>
            </a:br>
            <a:endParaRPr lang="en-CA" sz="3600" kern="1200" dirty="0"/>
          </a:p>
          <a:p>
            <a:pPr fontAlgn="ctr"/>
            <a:r>
              <a:rPr lang="en-CA" sz="3600" kern="1200" dirty="0"/>
              <a:t>Find the “What’s in it for me” to the audience.</a:t>
            </a:r>
          </a:p>
        </p:txBody>
      </p:sp>
      <p:pic>
        <p:nvPicPr>
          <p:cNvPr id="4" name="Picture 3">
            <a:extLst>
              <a:ext uri="{FF2B5EF4-FFF2-40B4-BE49-F238E27FC236}">
                <a16:creationId xmlns:a16="http://schemas.microsoft.com/office/drawing/2014/main" id="{A3CE9F26-65D4-724B-B68F-3EB817CC154B}"/>
              </a:ext>
            </a:extLst>
          </p:cNvPr>
          <p:cNvPicPr>
            <a:picLocks noChangeAspect="1"/>
          </p:cNvPicPr>
          <p:nvPr/>
        </p:nvPicPr>
        <p:blipFill>
          <a:blip r:embed="rId3"/>
          <a:stretch>
            <a:fillRect/>
          </a:stretch>
        </p:blipFill>
        <p:spPr>
          <a:xfrm>
            <a:off x="8314418" y="3068960"/>
            <a:ext cx="3289548" cy="3289548"/>
          </a:xfrm>
          <a:prstGeom prst="rect">
            <a:avLst/>
          </a:prstGeom>
        </p:spPr>
      </p:pic>
      <p:sp>
        <p:nvSpPr>
          <p:cNvPr id="5" name="Footer Placeholder 4">
            <a:extLst>
              <a:ext uri="{FF2B5EF4-FFF2-40B4-BE49-F238E27FC236}">
                <a16:creationId xmlns:a16="http://schemas.microsoft.com/office/drawing/2014/main" id="{221652DE-6F91-4CA4-895D-69516D0E3241}"/>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6" name="Slide Number Placeholder 5">
            <a:extLst>
              <a:ext uri="{FF2B5EF4-FFF2-40B4-BE49-F238E27FC236}">
                <a16:creationId xmlns:a16="http://schemas.microsoft.com/office/drawing/2014/main" id="{08D59B45-8A27-4D51-9D51-7EFF8651D21A}"/>
              </a:ext>
            </a:extLst>
          </p:cNvPr>
          <p:cNvSpPr>
            <a:spLocks noGrp="1"/>
          </p:cNvSpPr>
          <p:nvPr>
            <p:ph type="sldNum" sz="quarter" idx="12"/>
          </p:nvPr>
        </p:nvSpPr>
        <p:spPr/>
        <p:txBody>
          <a:bodyPr/>
          <a:lstStyle/>
          <a:p>
            <a:pPr>
              <a:defRPr/>
            </a:pPr>
            <a:fld id="{91583255-5D3D-45C5-8A94-150BA91733DE}" type="slidenum">
              <a:rPr lang="en-US" smtClean="0"/>
              <a:pPr>
                <a:defRPr/>
              </a:pPr>
              <a:t>48</a:t>
            </a:fld>
            <a:endParaRPr lang="en-US"/>
          </a:p>
        </p:txBody>
      </p:sp>
    </p:spTree>
    <p:extLst>
      <p:ext uri="{BB962C8B-B14F-4D97-AF65-F5344CB8AC3E}">
        <p14:creationId xmlns:p14="http://schemas.microsoft.com/office/powerpoint/2010/main" val="410462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BF2E-87FE-374D-A5BC-9D16456715AF}"/>
              </a:ext>
            </a:extLst>
          </p:cNvPr>
          <p:cNvSpPr>
            <a:spLocks noGrp="1"/>
          </p:cNvSpPr>
          <p:nvPr>
            <p:ph type="title"/>
          </p:nvPr>
        </p:nvSpPr>
        <p:spPr/>
        <p:txBody>
          <a:bodyPr/>
          <a:lstStyle/>
          <a:p>
            <a:r>
              <a:rPr lang="en-US" dirty="0"/>
              <a:t>Activity: Spy VS Spy</a:t>
            </a:r>
          </a:p>
        </p:txBody>
      </p:sp>
      <p:pic>
        <p:nvPicPr>
          <p:cNvPr id="4" name="Content Placeholder 3">
            <a:extLst>
              <a:ext uri="{FF2B5EF4-FFF2-40B4-BE49-F238E27FC236}">
                <a16:creationId xmlns:a16="http://schemas.microsoft.com/office/drawing/2014/main" id="{FB85FAB2-6823-9F43-9B8E-D693A2301ADA}"/>
              </a:ext>
            </a:extLst>
          </p:cNvPr>
          <p:cNvPicPr>
            <a:picLocks noGrp="1" noChangeAspect="1"/>
          </p:cNvPicPr>
          <p:nvPr>
            <p:ph sz="half" idx="1"/>
          </p:nvPr>
        </p:nvPicPr>
        <p:blipFill>
          <a:blip r:embed="rId3"/>
          <a:stretch>
            <a:fillRect/>
          </a:stretch>
        </p:blipFill>
        <p:spPr>
          <a:xfrm>
            <a:off x="1039018" y="1600200"/>
            <a:ext cx="4525963" cy="4525963"/>
          </a:xfrm>
        </p:spPr>
      </p:pic>
      <p:sp>
        <p:nvSpPr>
          <p:cNvPr id="3" name="Content Placeholder 2">
            <a:extLst>
              <a:ext uri="{FF2B5EF4-FFF2-40B4-BE49-F238E27FC236}">
                <a16:creationId xmlns:a16="http://schemas.microsoft.com/office/drawing/2014/main" id="{D534188B-C5F1-4EF2-BFEA-4065F0A8E7C5}"/>
              </a:ext>
            </a:extLst>
          </p:cNvPr>
          <p:cNvSpPr>
            <a:spLocks noGrp="1"/>
          </p:cNvSpPr>
          <p:nvPr>
            <p:ph sz="half" idx="2"/>
          </p:nvPr>
        </p:nvSpPr>
        <p:spPr/>
        <p:txBody>
          <a:bodyPr/>
          <a:lstStyle/>
          <a:p>
            <a:r>
              <a:rPr lang="en-US" dirty="0"/>
              <a:t>One person share a challenge they recently faced.</a:t>
            </a:r>
          </a:p>
          <a:p>
            <a:r>
              <a:rPr lang="en-US" dirty="0"/>
              <a:t>2-3 people share a story related to the challenge.</a:t>
            </a:r>
          </a:p>
          <a:p>
            <a:r>
              <a:rPr lang="en-US" dirty="0"/>
              <a:t>Vote on which story had the greatest impact and value.</a:t>
            </a:r>
          </a:p>
          <a:p>
            <a:r>
              <a:rPr lang="en-US" dirty="0"/>
              <a:t>Discuss why you connected with that story.</a:t>
            </a:r>
          </a:p>
        </p:txBody>
      </p:sp>
      <p:sp>
        <p:nvSpPr>
          <p:cNvPr id="5" name="Footer Placeholder 4">
            <a:extLst>
              <a:ext uri="{FF2B5EF4-FFF2-40B4-BE49-F238E27FC236}">
                <a16:creationId xmlns:a16="http://schemas.microsoft.com/office/drawing/2014/main" id="{2FEA8CAF-3AEA-4174-BF0E-0139BDB97D70}"/>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6" name="Slide Number Placeholder 5">
            <a:extLst>
              <a:ext uri="{FF2B5EF4-FFF2-40B4-BE49-F238E27FC236}">
                <a16:creationId xmlns:a16="http://schemas.microsoft.com/office/drawing/2014/main" id="{99E844FB-50CE-4C75-9059-B3E08A11AF58}"/>
              </a:ext>
            </a:extLst>
          </p:cNvPr>
          <p:cNvSpPr>
            <a:spLocks noGrp="1"/>
          </p:cNvSpPr>
          <p:nvPr>
            <p:ph type="sldNum" sz="quarter" idx="12"/>
          </p:nvPr>
        </p:nvSpPr>
        <p:spPr/>
        <p:txBody>
          <a:bodyPr/>
          <a:lstStyle/>
          <a:p>
            <a:pPr>
              <a:defRPr/>
            </a:pPr>
            <a:fld id="{91583255-5D3D-45C5-8A94-150BA91733DE}" type="slidenum">
              <a:rPr lang="en-US" smtClean="0"/>
              <a:pPr>
                <a:defRPr/>
              </a:pPr>
              <a:t>49</a:t>
            </a:fld>
            <a:endParaRPr lang="en-US"/>
          </a:p>
        </p:txBody>
      </p:sp>
    </p:spTree>
    <p:extLst>
      <p:ext uri="{BB962C8B-B14F-4D97-AF65-F5344CB8AC3E}">
        <p14:creationId xmlns:p14="http://schemas.microsoft.com/office/powerpoint/2010/main" val="1968588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2734-6B1C-5846-AE6C-8EF4A702CE44}"/>
              </a:ext>
            </a:extLst>
          </p:cNvPr>
          <p:cNvSpPr>
            <a:spLocks noGrp="1"/>
          </p:cNvSpPr>
          <p:nvPr>
            <p:ph type="title"/>
          </p:nvPr>
        </p:nvSpPr>
        <p:spPr/>
        <p:txBody>
          <a:bodyPr/>
          <a:lstStyle/>
          <a:p>
            <a:r>
              <a:rPr lang="en-US" dirty="0"/>
              <a:t>Leaders vs Managers</a:t>
            </a:r>
          </a:p>
        </p:txBody>
      </p:sp>
      <p:pic>
        <p:nvPicPr>
          <p:cNvPr id="21" name="Content Placeholder 20">
            <a:extLst>
              <a:ext uri="{FF2B5EF4-FFF2-40B4-BE49-F238E27FC236}">
                <a16:creationId xmlns:a16="http://schemas.microsoft.com/office/drawing/2014/main" id="{DFB402B3-5656-F345-969E-D8CC918313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87487" y="1417638"/>
            <a:ext cx="8965637" cy="5032183"/>
          </a:xfrm>
        </p:spPr>
      </p:pic>
      <p:sp>
        <p:nvSpPr>
          <p:cNvPr id="3" name="Footer Placeholder 2">
            <a:extLst>
              <a:ext uri="{FF2B5EF4-FFF2-40B4-BE49-F238E27FC236}">
                <a16:creationId xmlns:a16="http://schemas.microsoft.com/office/drawing/2014/main" id="{BC89A049-A6DB-4F09-ABC7-4B38A79D1733}"/>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4" name="Slide Number Placeholder 3">
            <a:extLst>
              <a:ext uri="{FF2B5EF4-FFF2-40B4-BE49-F238E27FC236}">
                <a16:creationId xmlns:a16="http://schemas.microsoft.com/office/drawing/2014/main" id="{9EC2DA20-D2D4-4CF1-A410-DC013BF309E6}"/>
              </a:ext>
            </a:extLst>
          </p:cNvPr>
          <p:cNvSpPr>
            <a:spLocks noGrp="1"/>
          </p:cNvSpPr>
          <p:nvPr>
            <p:ph type="sldNum" sz="quarter" idx="4"/>
          </p:nvPr>
        </p:nvSpPr>
        <p:spPr/>
        <p:txBody>
          <a:bodyPr/>
          <a:lstStyle/>
          <a:p>
            <a:pPr>
              <a:defRPr/>
            </a:pPr>
            <a:fld id="{75A4C760-613D-4B1E-9C40-118BDB213138}" type="slidenum">
              <a:rPr lang="en-US" smtClean="0"/>
              <a:pPr>
                <a:defRPr/>
              </a:pPr>
              <a:t>5</a:t>
            </a:fld>
            <a:endParaRPr lang="en-US"/>
          </a:p>
        </p:txBody>
      </p:sp>
    </p:spTree>
    <p:extLst>
      <p:ext uri="{BB962C8B-B14F-4D97-AF65-F5344CB8AC3E}">
        <p14:creationId xmlns:p14="http://schemas.microsoft.com/office/powerpoint/2010/main" val="38179318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6CDE5-A952-5F40-932E-BA2778C4CF96}"/>
              </a:ext>
            </a:extLst>
          </p:cNvPr>
          <p:cNvSpPr>
            <a:spLocks noGrp="1"/>
          </p:cNvSpPr>
          <p:nvPr>
            <p:ph type="title"/>
          </p:nvPr>
        </p:nvSpPr>
        <p:spPr/>
        <p:txBody>
          <a:bodyPr/>
          <a:lstStyle/>
          <a:p>
            <a:r>
              <a:rPr lang="en-US" dirty="0"/>
              <a:t>Finding your unique perspective</a:t>
            </a:r>
          </a:p>
        </p:txBody>
      </p:sp>
      <p:sp>
        <p:nvSpPr>
          <p:cNvPr id="4" name="Content Placeholder 3">
            <a:extLst>
              <a:ext uri="{FF2B5EF4-FFF2-40B4-BE49-F238E27FC236}">
                <a16:creationId xmlns:a16="http://schemas.microsoft.com/office/drawing/2014/main" id="{78DEBB7B-034E-4178-96E9-B905C4890236}"/>
              </a:ext>
            </a:extLst>
          </p:cNvPr>
          <p:cNvSpPr>
            <a:spLocks noGrp="1"/>
          </p:cNvSpPr>
          <p:nvPr>
            <p:ph sz="half" idx="1"/>
          </p:nvPr>
        </p:nvSpPr>
        <p:spPr>
          <a:xfrm>
            <a:off x="609600" y="1600201"/>
            <a:ext cx="5558408" cy="4525963"/>
          </a:xfrm>
        </p:spPr>
        <p:txBody>
          <a:bodyPr/>
          <a:lstStyle/>
          <a:p>
            <a:r>
              <a:rPr lang="en-US" dirty="0"/>
              <a:t>Preaching to the choir: To have value, your story must share something we don’t already know.</a:t>
            </a:r>
          </a:p>
          <a:p>
            <a:endParaRPr lang="en-US" dirty="0"/>
          </a:p>
          <a:p>
            <a:r>
              <a:rPr lang="en-US" dirty="0"/>
              <a:t>Good and Bad examples from Leslie and Hans.</a:t>
            </a:r>
          </a:p>
          <a:p>
            <a:endParaRPr lang="en-US" dirty="0"/>
          </a:p>
          <a:p>
            <a:r>
              <a:rPr lang="en-US" dirty="0"/>
              <a:t>Give us a situation.</a:t>
            </a:r>
          </a:p>
        </p:txBody>
      </p:sp>
      <p:pic>
        <p:nvPicPr>
          <p:cNvPr id="6" name="Content Placeholder 3">
            <a:extLst>
              <a:ext uri="{FF2B5EF4-FFF2-40B4-BE49-F238E27FC236}">
                <a16:creationId xmlns:a16="http://schemas.microsoft.com/office/drawing/2014/main" id="{A40295CD-3CB7-4D8D-B184-2B154205A8D4}"/>
              </a:ext>
            </a:extLst>
          </p:cNvPr>
          <p:cNvPicPr>
            <a:picLocks noGrp="1" noChangeAspect="1"/>
          </p:cNvPicPr>
          <p:nvPr>
            <p:ph sz="half" idx="2"/>
          </p:nvPr>
        </p:nvPicPr>
        <p:blipFill>
          <a:blip r:embed="rId3"/>
          <a:stretch>
            <a:fillRect/>
          </a:stretch>
        </p:blipFill>
        <p:spPr>
          <a:xfrm>
            <a:off x="7056437" y="1600200"/>
            <a:ext cx="4525963" cy="4525963"/>
          </a:xfrm>
        </p:spPr>
      </p:pic>
      <p:sp>
        <p:nvSpPr>
          <p:cNvPr id="3" name="Footer Placeholder 2">
            <a:extLst>
              <a:ext uri="{FF2B5EF4-FFF2-40B4-BE49-F238E27FC236}">
                <a16:creationId xmlns:a16="http://schemas.microsoft.com/office/drawing/2014/main" id="{45E868B1-BEC5-4FA2-82CB-88F691604DF0}"/>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5" name="Slide Number Placeholder 4">
            <a:extLst>
              <a:ext uri="{FF2B5EF4-FFF2-40B4-BE49-F238E27FC236}">
                <a16:creationId xmlns:a16="http://schemas.microsoft.com/office/drawing/2014/main" id="{88D61B3A-0AEE-46CD-8BFF-1CFDD2988F98}"/>
              </a:ext>
            </a:extLst>
          </p:cNvPr>
          <p:cNvSpPr>
            <a:spLocks noGrp="1"/>
          </p:cNvSpPr>
          <p:nvPr>
            <p:ph type="sldNum" sz="quarter" idx="12"/>
          </p:nvPr>
        </p:nvSpPr>
        <p:spPr/>
        <p:txBody>
          <a:bodyPr/>
          <a:lstStyle/>
          <a:p>
            <a:pPr>
              <a:defRPr/>
            </a:pPr>
            <a:fld id="{91583255-5D3D-45C5-8A94-150BA91733DE}" type="slidenum">
              <a:rPr lang="en-US" smtClean="0"/>
              <a:pPr>
                <a:defRPr/>
              </a:pPr>
              <a:t>50</a:t>
            </a:fld>
            <a:endParaRPr lang="en-US"/>
          </a:p>
        </p:txBody>
      </p:sp>
    </p:spTree>
    <p:extLst>
      <p:ext uri="{BB962C8B-B14F-4D97-AF65-F5344CB8AC3E}">
        <p14:creationId xmlns:p14="http://schemas.microsoft.com/office/powerpoint/2010/main" val="3219904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EC350-57C4-DA4B-8CED-873D329C9F88}"/>
              </a:ext>
            </a:extLst>
          </p:cNvPr>
          <p:cNvSpPr>
            <a:spLocks noGrp="1"/>
          </p:cNvSpPr>
          <p:nvPr>
            <p:ph type="title"/>
          </p:nvPr>
        </p:nvSpPr>
        <p:spPr/>
        <p:txBody>
          <a:bodyPr/>
          <a:lstStyle/>
          <a:p>
            <a:r>
              <a:rPr lang="en-US" dirty="0"/>
              <a:t>Activity: 2-minute stories</a:t>
            </a:r>
          </a:p>
        </p:txBody>
      </p:sp>
      <p:pic>
        <p:nvPicPr>
          <p:cNvPr id="4" name="Content Placeholder 3">
            <a:extLst>
              <a:ext uri="{FF2B5EF4-FFF2-40B4-BE49-F238E27FC236}">
                <a16:creationId xmlns:a16="http://schemas.microsoft.com/office/drawing/2014/main" id="{6628C9B3-8B5A-EA45-BCDE-1EE2BCF7752F}"/>
              </a:ext>
            </a:extLst>
          </p:cNvPr>
          <p:cNvPicPr>
            <a:picLocks noGrp="1" noChangeAspect="1"/>
          </p:cNvPicPr>
          <p:nvPr>
            <p:ph sz="half" idx="1"/>
          </p:nvPr>
        </p:nvPicPr>
        <p:blipFill>
          <a:blip r:embed="rId3"/>
          <a:stretch>
            <a:fillRect/>
          </a:stretch>
        </p:blipFill>
        <p:spPr>
          <a:xfrm>
            <a:off x="609599" y="1600200"/>
            <a:ext cx="4525963" cy="4525963"/>
          </a:xfrm>
          <a:prstGeom prst="rect">
            <a:avLst/>
          </a:prstGeom>
        </p:spPr>
      </p:pic>
      <p:sp>
        <p:nvSpPr>
          <p:cNvPr id="3" name="Content Placeholder 2">
            <a:extLst>
              <a:ext uri="{FF2B5EF4-FFF2-40B4-BE49-F238E27FC236}">
                <a16:creationId xmlns:a16="http://schemas.microsoft.com/office/drawing/2014/main" id="{536DD4D7-C9A1-40DA-A048-7EA83DDBCBA2}"/>
              </a:ext>
            </a:extLst>
          </p:cNvPr>
          <p:cNvSpPr>
            <a:spLocks noGrp="1"/>
          </p:cNvSpPr>
          <p:nvPr>
            <p:ph sz="half" idx="2"/>
          </p:nvPr>
        </p:nvSpPr>
        <p:spPr/>
        <p:txBody>
          <a:bodyPr/>
          <a:lstStyle/>
          <a:p>
            <a:r>
              <a:rPr lang="en-US" dirty="0"/>
              <a:t>Consider one of your super powers.</a:t>
            </a:r>
          </a:p>
          <a:p>
            <a:endParaRPr lang="en-US" dirty="0"/>
          </a:p>
          <a:p>
            <a:r>
              <a:rPr lang="en-US" dirty="0"/>
              <a:t>Create a short story the illustrates your Unique Value Proposition.</a:t>
            </a:r>
          </a:p>
          <a:p>
            <a:endParaRPr lang="en-US" dirty="0"/>
          </a:p>
          <a:p>
            <a:r>
              <a:rPr lang="en-US" dirty="0"/>
              <a:t>Share with your group.</a:t>
            </a:r>
          </a:p>
        </p:txBody>
      </p:sp>
      <p:sp>
        <p:nvSpPr>
          <p:cNvPr id="5" name="Footer Placeholder 4">
            <a:extLst>
              <a:ext uri="{FF2B5EF4-FFF2-40B4-BE49-F238E27FC236}">
                <a16:creationId xmlns:a16="http://schemas.microsoft.com/office/drawing/2014/main" id="{09CC5459-FBB4-464D-A957-9A6C40CE8841}"/>
              </a:ext>
            </a:extLst>
          </p:cNvPr>
          <p:cNvSpPr>
            <a:spLocks noGrp="1"/>
          </p:cNvSpPr>
          <p:nvPr>
            <p:ph type="ftr" sz="quarter" idx="11"/>
          </p:nvPr>
        </p:nvSpPr>
        <p:spPr/>
        <p:txBody>
          <a:bodyPr/>
          <a:lstStyle/>
          <a:p>
            <a:pPr algn="l">
              <a:defRPr/>
            </a:pPr>
            <a:r>
              <a:rPr lang="en-US"/>
              <a:t>©2019 Leslie Hughes, PunchMedia.ca and Hans Eckman, EckmanGuides.com</a:t>
            </a:r>
          </a:p>
        </p:txBody>
      </p:sp>
      <p:sp>
        <p:nvSpPr>
          <p:cNvPr id="6" name="Slide Number Placeholder 5">
            <a:extLst>
              <a:ext uri="{FF2B5EF4-FFF2-40B4-BE49-F238E27FC236}">
                <a16:creationId xmlns:a16="http://schemas.microsoft.com/office/drawing/2014/main" id="{FBFB33CD-215A-4D12-84B0-23CBCA409EE3}"/>
              </a:ext>
            </a:extLst>
          </p:cNvPr>
          <p:cNvSpPr>
            <a:spLocks noGrp="1"/>
          </p:cNvSpPr>
          <p:nvPr>
            <p:ph type="sldNum" sz="quarter" idx="12"/>
          </p:nvPr>
        </p:nvSpPr>
        <p:spPr/>
        <p:txBody>
          <a:bodyPr/>
          <a:lstStyle/>
          <a:p>
            <a:pPr>
              <a:defRPr/>
            </a:pPr>
            <a:fld id="{91583255-5D3D-45C5-8A94-150BA91733DE}" type="slidenum">
              <a:rPr lang="en-US" smtClean="0"/>
              <a:pPr>
                <a:defRPr/>
              </a:pPr>
              <a:t>51</a:t>
            </a:fld>
            <a:endParaRPr lang="en-US"/>
          </a:p>
        </p:txBody>
      </p:sp>
    </p:spTree>
    <p:extLst>
      <p:ext uri="{BB962C8B-B14F-4D97-AF65-F5344CB8AC3E}">
        <p14:creationId xmlns:p14="http://schemas.microsoft.com/office/powerpoint/2010/main" val="2671851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29117-7943-4A0D-9487-703AA033C5B2}"/>
              </a:ext>
            </a:extLst>
          </p:cNvPr>
          <p:cNvSpPr>
            <a:spLocks noGrp="1"/>
          </p:cNvSpPr>
          <p:nvPr>
            <p:ph type="title"/>
          </p:nvPr>
        </p:nvSpPr>
        <p:spPr/>
        <p:txBody>
          <a:bodyPr/>
          <a:lstStyle/>
          <a:p>
            <a:pPr algn="ctr"/>
            <a:r>
              <a:rPr lang="en-US" dirty="0"/>
              <a:t>Volunteer</a:t>
            </a:r>
          </a:p>
        </p:txBody>
      </p:sp>
      <p:pic>
        <p:nvPicPr>
          <p:cNvPr id="4" name="Content Placeholder 3">
            <a:extLst>
              <a:ext uri="{FF2B5EF4-FFF2-40B4-BE49-F238E27FC236}">
                <a16:creationId xmlns:a16="http://schemas.microsoft.com/office/drawing/2014/main" id="{4A118922-D62E-4E5F-B243-669035EDC56E}"/>
              </a:ext>
            </a:extLst>
          </p:cNvPr>
          <p:cNvPicPr>
            <a:picLocks noGrp="1" noChangeAspect="1"/>
          </p:cNvPicPr>
          <p:nvPr>
            <p:ph idx="1"/>
          </p:nvPr>
        </p:nvPicPr>
        <p:blipFill>
          <a:blip r:embed="rId2"/>
          <a:stretch>
            <a:fillRect/>
          </a:stretch>
        </p:blipFill>
        <p:spPr>
          <a:xfrm>
            <a:off x="4187788" y="2062982"/>
            <a:ext cx="3816424" cy="3816424"/>
          </a:xfrm>
          <a:prstGeom prst="rect">
            <a:avLst/>
          </a:prstGeom>
        </p:spPr>
      </p:pic>
      <p:sp>
        <p:nvSpPr>
          <p:cNvPr id="3" name="Footer Placeholder 2">
            <a:extLst>
              <a:ext uri="{FF2B5EF4-FFF2-40B4-BE49-F238E27FC236}">
                <a16:creationId xmlns:a16="http://schemas.microsoft.com/office/drawing/2014/main" id="{B6E76D3A-3AA9-4499-8DD2-D4B5BEF4B78A}"/>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3425E6C6-4C66-443E-BE9F-80606AE2D0FB}"/>
              </a:ext>
            </a:extLst>
          </p:cNvPr>
          <p:cNvSpPr>
            <a:spLocks noGrp="1"/>
          </p:cNvSpPr>
          <p:nvPr>
            <p:ph type="sldNum" sz="quarter" idx="4"/>
          </p:nvPr>
        </p:nvSpPr>
        <p:spPr/>
        <p:txBody>
          <a:bodyPr/>
          <a:lstStyle/>
          <a:p>
            <a:pPr>
              <a:defRPr/>
            </a:pPr>
            <a:fld id="{75A4C760-613D-4B1E-9C40-118BDB213138}" type="slidenum">
              <a:rPr lang="en-US" smtClean="0"/>
              <a:pPr>
                <a:defRPr/>
              </a:pPr>
              <a:t>52</a:t>
            </a:fld>
            <a:endParaRPr lang="en-US"/>
          </a:p>
        </p:txBody>
      </p:sp>
    </p:spTree>
    <p:extLst>
      <p:ext uri="{BB962C8B-B14F-4D97-AF65-F5344CB8AC3E}">
        <p14:creationId xmlns:p14="http://schemas.microsoft.com/office/powerpoint/2010/main" val="1618350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4778A-AAD7-45BF-A94B-60FD3E7DB9BA}"/>
              </a:ext>
            </a:extLst>
          </p:cNvPr>
          <p:cNvSpPr>
            <a:spLocks noGrp="1"/>
          </p:cNvSpPr>
          <p:nvPr>
            <p:ph type="title"/>
          </p:nvPr>
        </p:nvSpPr>
        <p:spPr/>
        <p:txBody>
          <a:bodyPr/>
          <a:lstStyle/>
          <a:p>
            <a:r>
              <a:rPr lang="en-US" dirty="0"/>
              <a:t>Volunteer and take calculated risks</a:t>
            </a:r>
          </a:p>
        </p:txBody>
      </p:sp>
      <p:sp>
        <p:nvSpPr>
          <p:cNvPr id="4" name="Content Placeholder 3">
            <a:extLst>
              <a:ext uri="{FF2B5EF4-FFF2-40B4-BE49-F238E27FC236}">
                <a16:creationId xmlns:a16="http://schemas.microsoft.com/office/drawing/2014/main" id="{4C1B4408-0077-47E1-BF61-77235B0E9A99}"/>
              </a:ext>
            </a:extLst>
          </p:cNvPr>
          <p:cNvSpPr>
            <a:spLocks noGrp="1"/>
          </p:cNvSpPr>
          <p:nvPr>
            <p:ph sz="half" idx="1"/>
          </p:nvPr>
        </p:nvSpPr>
        <p:spPr/>
        <p:txBody>
          <a:bodyPr/>
          <a:lstStyle/>
          <a:p>
            <a:r>
              <a:rPr lang="en-US" dirty="0"/>
              <a:t>Solve problems that don’t have a champion</a:t>
            </a:r>
          </a:p>
          <a:p>
            <a:r>
              <a:rPr lang="en-US" dirty="0"/>
              <a:t>Help teammates with important or urgent activities</a:t>
            </a:r>
          </a:p>
          <a:p>
            <a:r>
              <a:rPr lang="en-US" dirty="0"/>
              <a:t>Make your work into a template, example, or reusable asset.</a:t>
            </a:r>
          </a:p>
          <a:p>
            <a:r>
              <a:rPr lang="en-US" dirty="0"/>
              <a:t>Work with non-profit groups</a:t>
            </a:r>
          </a:p>
          <a:p>
            <a:r>
              <a:rPr lang="en-US" dirty="0"/>
              <a:t>Your best success stories often come from volunteering</a:t>
            </a:r>
          </a:p>
        </p:txBody>
      </p:sp>
      <p:pic>
        <p:nvPicPr>
          <p:cNvPr id="7" name="Content Placeholder 6">
            <a:extLst>
              <a:ext uri="{FF2B5EF4-FFF2-40B4-BE49-F238E27FC236}">
                <a16:creationId xmlns:a16="http://schemas.microsoft.com/office/drawing/2014/main" id="{B026AB94-169F-4F23-8C49-C648EF3C4894}"/>
              </a:ext>
            </a:extLst>
          </p:cNvPr>
          <p:cNvPicPr>
            <a:picLocks noGrp="1" noChangeAspect="1"/>
          </p:cNvPicPr>
          <p:nvPr>
            <p:ph sz="half" idx="2"/>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8916" r="11814"/>
          <a:stretch/>
        </p:blipFill>
        <p:spPr>
          <a:xfrm>
            <a:off x="6197602" y="1600200"/>
            <a:ext cx="5384798" cy="4525963"/>
          </a:xfrm>
          <a:prstGeom prst="ellipse">
            <a:avLst/>
          </a:prstGeom>
          <a:ln>
            <a:noFill/>
          </a:ln>
          <a:effectLst>
            <a:softEdge rad="112500"/>
          </a:effectLst>
        </p:spPr>
      </p:pic>
      <p:sp>
        <p:nvSpPr>
          <p:cNvPr id="3" name="Footer Placeholder 2">
            <a:extLst>
              <a:ext uri="{FF2B5EF4-FFF2-40B4-BE49-F238E27FC236}">
                <a16:creationId xmlns:a16="http://schemas.microsoft.com/office/drawing/2014/main" id="{86D4811D-FD45-46E1-8B8D-12380C55B52E}"/>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5" name="Slide Number Placeholder 4">
            <a:extLst>
              <a:ext uri="{FF2B5EF4-FFF2-40B4-BE49-F238E27FC236}">
                <a16:creationId xmlns:a16="http://schemas.microsoft.com/office/drawing/2014/main" id="{D2B04588-2297-4FCA-A739-18FF0057DF74}"/>
              </a:ext>
            </a:extLst>
          </p:cNvPr>
          <p:cNvSpPr>
            <a:spLocks noGrp="1"/>
          </p:cNvSpPr>
          <p:nvPr>
            <p:ph type="sldNum" sz="quarter" idx="12"/>
          </p:nvPr>
        </p:nvSpPr>
        <p:spPr/>
        <p:txBody>
          <a:bodyPr/>
          <a:lstStyle/>
          <a:p>
            <a:pPr>
              <a:defRPr/>
            </a:pPr>
            <a:fld id="{91583255-5D3D-45C5-8A94-150BA91733DE}" type="slidenum">
              <a:rPr lang="en-US" smtClean="0"/>
              <a:pPr>
                <a:defRPr/>
              </a:pPr>
              <a:t>53</a:t>
            </a:fld>
            <a:endParaRPr lang="en-US"/>
          </a:p>
        </p:txBody>
      </p:sp>
    </p:spTree>
    <p:extLst>
      <p:ext uri="{BB962C8B-B14F-4D97-AF65-F5344CB8AC3E}">
        <p14:creationId xmlns:p14="http://schemas.microsoft.com/office/powerpoint/2010/main" val="316883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5733-9EBD-4B6C-A95D-E928B221D342}"/>
              </a:ext>
            </a:extLst>
          </p:cNvPr>
          <p:cNvSpPr>
            <a:spLocks noGrp="1"/>
          </p:cNvSpPr>
          <p:nvPr>
            <p:ph type="title"/>
          </p:nvPr>
        </p:nvSpPr>
        <p:spPr/>
        <p:txBody>
          <a:bodyPr/>
          <a:lstStyle/>
          <a:p>
            <a:r>
              <a:rPr lang="en-US" dirty="0"/>
              <a:t>Activity: Solving the unsolved</a:t>
            </a:r>
          </a:p>
        </p:txBody>
      </p:sp>
      <p:sp>
        <p:nvSpPr>
          <p:cNvPr id="3" name="Content Placeholder 2">
            <a:extLst>
              <a:ext uri="{FF2B5EF4-FFF2-40B4-BE49-F238E27FC236}">
                <a16:creationId xmlns:a16="http://schemas.microsoft.com/office/drawing/2014/main" id="{B67CE0B2-5553-4067-8689-A0FA45BADEBF}"/>
              </a:ext>
            </a:extLst>
          </p:cNvPr>
          <p:cNvSpPr>
            <a:spLocks noGrp="1"/>
          </p:cNvSpPr>
          <p:nvPr>
            <p:ph idx="1"/>
          </p:nvPr>
        </p:nvSpPr>
        <p:spPr/>
        <p:txBody>
          <a:bodyPr/>
          <a:lstStyle/>
          <a:p>
            <a:r>
              <a:rPr lang="en-US" dirty="0"/>
              <a:t>Identify 3 gaps or opportunities in organizations that don‘t have sponsors.</a:t>
            </a:r>
          </a:p>
          <a:p>
            <a:r>
              <a:rPr lang="en-US" dirty="0"/>
              <a:t>Groups select one opportunity to work on.</a:t>
            </a:r>
          </a:p>
          <a:p>
            <a:r>
              <a:rPr lang="en-US" dirty="0"/>
              <a:t>Brainstorm ways you could solve this problem in 8 weeks with no funding.</a:t>
            </a:r>
          </a:p>
          <a:p>
            <a:r>
              <a:rPr lang="en-US" dirty="0"/>
              <a:t>Share your solution with everyone.</a:t>
            </a:r>
          </a:p>
          <a:p>
            <a:r>
              <a:rPr lang="en-US" dirty="0"/>
              <a:t>Vote on the solution you’d be willing to work on.</a:t>
            </a:r>
          </a:p>
        </p:txBody>
      </p:sp>
      <p:sp>
        <p:nvSpPr>
          <p:cNvPr id="4" name="Footer Placeholder 3">
            <a:extLst>
              <a:ext uri="{FF2B5EF4-FFF2-40B4-BE49-F238E27FC236}">
                <a16:creationId xmlns:a16="http://schemas.microsoft.com/office/drawing/2014/main" id="{098C4B23-067C-482A-AF7B-34194550B41A}"/>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5" name="Slide Number Placeholder 4">
            <a:extLst>
              <a:ext uri="{FF2B5EF4-FFF2-40B4-BE49-F238E27FC236}">
                <a16:creationId xmlns:a16="http://schemas.microsoft.com/office/drawing/2014/main" id="{4BD4102A-DBE1-4CB5-AB0E-6AC953B61C2E}"/>
              </a:ext>
            </a:extLst>
          </p:cNvPr>
          <p:cNvSpPr>
            <a:spLocks noGrp="1"/>
          </p:cNvSpPr>
          <p:nvPr>
            <p:ph type="sldNum" sz="quarter" idx="4"/>
          </p:nvPr>
        </p:nvSpPr>
        <p:spPr/>
        <p:txBody>
          <a:bodyPr/>
          <a:lstStyle/>
          <a:p>
            <a:pPr>
              <a:defRPr/>
            </a:pPr>
            <a:fld id="{75A4C760-613D-4B1E-9C40-118BDB213138}" type="slidenum">
              <a:rPr lang="en-US" smtClean="0"/>
              <a:pPr>
                <a:defRPr/>
              </a:pPr>
              <a:t>54</a:t>
            </a:fld>
            <a:endParaRPr lang="en-US"/>
          </a:p>
        </p:txBody>
      </p:sp>
    </p:spTree>
    <p:extLst>
      <p:ext uri="{BB962C8B-B14F-4D97-AF65-F5344CB8AC3E}">
        <p14:creationId xmlns:p14="http://schemas.microsoft.com/office/powerpoint/2010/main" val="311332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8AF247-AA60-E344-963D-07876F109C63}"/>
              </a:ext>
            </a:extLst>
          </p:cNvPr>
          <p:cNvSpPr>
            <a:spLocks noGrp="1"/>
          </p:cNvSpPr>
          <p:nvPr>
            <p:ph type="title"/>
          </p:nvPr>
        </p:nvSpPr>
        <p:spPr>
          <a:xfrm>
            <a:off x="609600" y="274638"/>
            <a:ext cx="10972800" cy="1143000"/>
          </a:xfrm>
        </p:spPr>
        <p:txBody>
          <a:bodyPr/>
          <a:lstStyle/>
          <a:p>
            <a:pPr algn="ctr"/>
            <a:r>
              <a:rPr lang="en-US" sz="4400" dirty="0"/>
              <a:t>BUILD YOUR PROFESSIONAL TOOLBOX</a:t>
            </a:r>
          </a:p>
        </p:txBody>
      </p:sp>
      <p:grpSp>
        <p:nvGrpSpPr>
          <p:cNvPr id="3" name="Group 2">
            <a:extLst>
              <a:ext uri="{FF2B5EF4-FFF2-40B4-BE49-F238E27FC236}">
                <a16:creationId xmlns:a16="http://schemas.microsoft.com/office/drawing/2014/main" id="{61EFBBC9-479E-42A0-80CD-D2315ECCDFC0}"/>
              </a:ext>
            </a:extLst>
          </p:cNvPr>
          <p:cNvGrpSpPr/>
          <p:nvPr/>
        </p:nvGrpSpPr>
        <p:grpSpPr>
          <a:xfrm>
            <a:off x="4151784" y="2060848"/>
            <a:ext cx="3874196" cy="3874196"/>
            <a:chOff x="4151784" y="2060848"/>
            <a:chExt cx="3874196" cy="3874196"/>
          </a:xfrm>
        </p:grpSpPr>
        <p:pic>
          <p:nvPicPr>
            <p:cNvPr id="6" name="Picture 5">
              <a:extLst>
                <a:ext uri="{FF2B5EF4-FFF2-40B4-BE49-F238E27FC236}">
                  <a16:creationId xmlns:a16="http://schemas.microsoft.com/office/drawing/2014/main" id="{0DB8D4D2-30CE-D645-818A-4D82C5829AC1}"/>
                </a:ext>
              </a:extLst>
            </p:cNvPr>
            <p:cNvPicPr>
              <a:picLocks noChangeAspect="1"/>
            </p:cNvPicPr>
            <p:nvPr/>
          </p:nvPicPr>
          <p:blipFill>
            <a:blip r:embed="rId2">
              <a:biLevel thresh="50000"/>
            </a:blip>
            <a:stretch>
              <a:fillRect/>
            </a:stretch>
          </p:blipFill>
          <p:spPr>
            <a:xfrm>
              <a:off x="4166019" y="2060848"/>
              <a:ext cx="3859961" cy="3859961"/>
            </a:xfrm>
            <a:prstGeom prst="rect">
              <a:avLst/>
            </a:prstGeom>
          </p:spPr>
        </p:pic>
        <p:sp>
          <p:nvSpPr>
            <p:cNvPr id="2" name="Oval 1">
              <a:extLst>
                <a:ext uri="{FF2B5EF4-FFF2-40B4-BE49-F238E27FC236}">
                  <a16:creationId xmlns:a16="http://schemas.microsoft.com/office/drawing/2014/main" id="{C1071DBC-27F7-4400-A219-263BBC6D25CD}"/>
                </a:ext>
              </a:extLst>
            </p:cNvPr>
            <p:cNvSpPr/>
            <p:nvPr/>
          </p:nvSpPr>
          <p:spPr>
            <a:xfrm>
              <a:off x="4151784" y="2060848"/>
              <a:ext cx="3874196" cy="3874196"/>
            </a:xfrm>
            <a:prstGeom prst="ellipse">
              <a:avLst/>
            </a:prstGeom>
            <a:noFill/>
            <a:ln w="762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5" name="Footer Placeholder 4">
            <a:extLst>
              <a:ext uri="{FF2B5EF4-FFF2-40B4-BE49-F238E27FC236}">
                <a16:creationId xmlns:a16="http://schemas.microsoft.com/office/drawing/2014/main" id="{0C7C10D7-F368-4E06-A4DB-A8565EDBE274}"/>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7" name="Slide Number Placeholder 6">
            <a:extLst>
              <a:ext uri="{FF2B5EF4-FFF2-40B4-BE49-F238E27FC236}">
                <a16:creationId xmlns:a16="http://schemas.microsoft.com/office/drawing/2014/main" id="{16D07C46-4AC5-4F17-B8EA-F69953924543}"/>
              </a:ext>
            </a:extLst>
          </p:cNvPr>
          <p:cNvSpPr>
            <a:spLocks noGrp="1"/>
          </p:cNvSpPr>
          <p:nvPr>
            <p:ph type="sldNum" sz="quarter" idx="4"/>
          </p:nvPr>
        </p:nvSpPr>
        <p:spPr/>
        <p:txBody>
          <a:bodyPr/>
          <a:lstStyle/>
          <a:p>
            <a:pPr>
              <a:defRPr/>
            </a:pPr>
            <a:fld id="{75A4C760-613D-4B1E-9C40-118BDB213138}" type="slidenum">
              <a:rPr lang="en-US" smtClean="0"/>
              <a:pPr>
                <a:defRPr/>
              </a:pPr>
              <a:t>55</a:t>
            </a:fld>
            <a:endParaRPr lang="en-US"/>
          </a:p>
        </p:txBody>
      </p:sp>
    </p:spTree>
    <p:extLst>
      <p:ext uri="{BB962C8B-B14F-4D97-AF65-F5344CB8AC3E}">
        <p14:creationId xmlns:p14="http://schemas.microsoft.com/office/powerpoint/2010/main" val="4248815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96F904-D81A-FB44-B222-11A4A79F0CAB}"/>
              </a:ext>
            </a:extLst>
          </p:cNvPr>
          <p:cNvSpPr>
            <a:spLocks noGrp="1"/>
          </p:cNvSpPr>
          <p:nvPr>
            <p:ph type="title"/>
          </p:nvPr>
        </p:nvSpPr>
        <p:spPr/>
        <p:txBody>
          <a:bodyPr/>
          <a:lstStyle/>
          <a:p>
            <a:r>
              <a:rPr lang="en-US" dirty="0"/>
              <a:t> What’s in your professional toolbox?</a:t>
            </a:r>
          </a:p>
        </p:txBody>
      </p:sp>
      <p:sp>
        <p:nvSpPr>
          <p:cNvPr id="5" name="Content Placeholder 4">
            <a:extLst>
              <a:ext uri="{FF2B5EF4-FFF2-40B4-BE49-F238E27FC236}">
                <a16:creationId xmlns:a16="http://schemas.microsoft.com/office/drawing/2014/main" id="{B2D22948-96CC-6F4A-ABDC-4B625E2D5701}"/>
              </a:ext>
            </a:extLst>
          </p:cNvPr>
          <p:cNvSpPr>
            <a:spLocks noGrp="1"/>
          </p:cNvSpPr>
          <p:nvPr>
            <p:ph idx="1"/>
          </p:nvPr>
        </p:nvSpPr>
        <p:spPr/>
        <p:txBody>
          <a:bodyPr/>
          <a:lstStyle/>
          <a:p>
            <a:r>
              <a:rPr lang="en-US" dirty="0"/>
              <a:t>More ways you learn to solve problems = the more valuable and indispensable you become.</a:t>
            </a:r>
          </a:p>
        </p:txBody>
      </p:sp>
      <p:pic>
        <p:nvPicPr>
          <p:cNvPr id="3" name="Picture 2" descr="A picture containing object, indoor, cabinet, engine&#10;&#10;Description automatically generated">
            <a:extLst>
              <a:ext uri="{FF2B5EF4-FFF2-40B4-BE49-F238E27FC236}">
                <a16:creationId xmlns:a16="http://schemas.microsoft.com/office/drawing/2014/main" id="{8643FC9C-7793-4F95-B0F3-F4A438F2CF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307" b="10193"/>
          <a:stretch/>
        </p:blipFill>
        <p:spPr>
          <a:xfrm>
            <a:off x="2416696" y="2783280"/>
            <a:ext cx="7358608" cy="3670055"/>
          </a:xfrm>
          <a:prstGeom prst="rect">
            <a:avLst/>
          </a:prstGeom>
          <a:ln>
            <a:noFill/>
          </a:ln>
          <a:effectLst>
            <a:softEdge rad="112500"/>
          </a:effectLst>
        </p:spPr>
      </p:pic>
      <p:sp>
        <p:nvSpPr>
          <p:cNvPr id="2" name="Footer Placeholder 1">
            <a:extLst>
              <a:ext uri="{FF2B5EF4-FFF2-40B4-BE49-F238E27FC236}">
                <a16:creationId xmlns:a16="http://schemas.microsoft.com/office/drawing/2014/main" id="{59151E9E-CE97-4619-B1BB-A6C31A36EF86}"/>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6" name="Slide Number Placeholder 5">
            <a:extLst>
              <a:ext uri="{FF2B5EF4-FFF2-40B4-BE49-F238E27FC236}">
                <a16:creationId xmlns:a16="http://schemas.microsoft.com/office/drawing/2014/main" id="{9F7D8E8B-270B-4AA9-B3E4-D3D7F1A8229D}"/>
              </a:ext>
            </a:extLst>
          </p:cNvPr>
          <p:cNvSpPr>
            <a:spLocks noGrp="1"/>
          </p:cNvSpPr>
          <p:nvPr>
            <p:ph type="sldNum" sz="quarter" idx="4"/>
          </p:nvPr>
        </p:nvSpPr>
        <p:spPr/>
        <p:txBody>
          <a:bodyPr/>
          <a:lstStyle/>
          <a:p>
            <a:pPr>
              <a:defRPr/>
            </a:pPr>
            <a:fld id="{75A4C760-613D-4B1E-9C40-118BDB213138}" type="slidenum">
              <a:rPr lang="en-US" smtClean="0"/>
              <a:pPr>
                <a:defRPr/>
              </a:pPr>
              <a:t>56</a:t>
            </a:fld>
            <a:endParaRPr lang="en-US"/>
          </a:p>
        </p:txBody>
      </p:sp>
    </p:spTree>
    <p:extLst>
      <p:ext uri="{BB962C8B-B14F-4D97-AF65-F5344CB8AC3E}">
        <p14:creationId xmlns:p14="http://schemas.microsoft.com/office/powerpoint/2010/main" val="35620292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4B60F-D718-3B4E-890D-1ECB3310E11C}"/>
              </a:ext>
            </a:extLst>
          </p:cNvPr>
          <p:cNvSpPr>
            <a:spLocks noGrp="1"/>
          </p:cNvSpPr>
          <p:nvPr>
            <p:ph type="title"/>
          </p:nvPr>
        </p:nvSpPr>
        <p:spPr/>
        <p:txBody>
          <a:bodyPr/>
          <a:lstStyle/>
          <a:p>
            <a:r>
              <a:rPr lang="en-US" dirty="0"/>
              <a:t>Activity: Strength builder roadmap</a:t>
            </a:r>
          </a:p>
        </p:txBody>
      </p:sp>
      <p:sp>
        <p:nvSpPr>
          <p:cNvPr id="3" name="Content Placeholder 2">
            <a:extLst>
              <a:ext uri="{FF2B5EF4-FFF2-40B4-BE49-F238E27FC236}">
                <a16:creationId xmlns:a16="http://schemas.microsoft.com/office/drawing/2014/main" id="{8C86E7F3-C7E7-594F-A9F4-CFFA4AC1D079}"/>
              </a:ext>
            </a:extLst>
          </p:cNvPr>
          <p:cNvSpPr>
            <a:spLocks noGrp="1"/>
          </p:cNvSpPr>
          <p:nvPr>
            <p:ph sz="half" idx="1"/>
          </p:nvPr>
        </p:nvSpPr>
        <p:spPr>
          <a:xfrm>
            <a:off x="609600" y="1600201"/>
            <a:ext cx="6134472" cy="4525963"/>
          </a:xfrm>
        </p:spPr>
        <p:txBody>
          <a:bodyPr/>
          <a:lstStyle/>
          <a:p>
            <a:r>
              <a:rPr lang="en-US" dirty="0"/>
              <a:t>On each sticky note, write a tool, strength, or skill that you want or want to improve.</a:t>
            </a:r>
          </a:p>
          <a:p>
            <a:endParaRPr lang="en-US" dirty="0"/>
          </a:p>
          <a:p>
            <a:r>
              <a:rPr lang="en-US" dirty="0"/>
              <a:t>Add a note on where you could get development support.</a:t>
            </a:r>
          </a:p>
          <a:p>
            <a:endParaRPr lang="en-US" dirty="0"/>
          </a:p>
          <a:p>
            <a:r>
              <a:rPr lang="en-US" dirty="0"/>
              <a:t>Add to “Quick Win”, “Short Term” or “Long Term” timeline.</a:t>
            </a:r>
          </a:p>
        </p:txBody>
      </p:sp>
      <p:pic>
        <p:nvPicPr>
          <p:cNvPr id="7" name="Content Placeholder 6">
            <a:extLst>
              <a:ext uri="{FF2B5EF4-FFF2-40B4-BE49-F238E27FC236}">
                <a16:creationId xmlns:a16="http://schemas.microsoft.com/office/drawing/2014/main" id="{867322FD-91A9-4779-9BC8-8C3B98E1B95A}"/>
              </a:ext>
            </a:extLst>
          </p:cNvPr>
          <p:cNvPicPr>
            <a:picLocks noGrp="1" noChangeAspect="1"/>
          </p:cNvPicPr>
          <p:nvPr>
            <p:ph sz="half" idx="2"/>
          </p:nvPr>
        </p:nvPicPr>
        <p:blipFill rotWithShape="1">
          <a:blip r:embed="rId3"/>
          <a:srcRect l="16418" r="16418"/>
          <a:stretch/>
        </p:blipFill>
        <p:spPr>
          <a:xfrm>
            <a:off x="6595798" y="1600200"/>
            <a:ext cx="4588404" cy="4525963"/>
          </a:xfrm>
          <a:prstGeom prst="rect">
            <a:avLst/>
          </a:prstGeom>
        </p:spPr>
      </p:pic>
      <p:sp>
        <p:nvSpPr>
          <p:cNvPr id="4" name="Footer Placeholder 3">
            <a:extLst>
              <a:ext uri="{FF2B5EF4-FFF2-40B4-BE49-F238E27FC236}">
                <a16:creationId xmlns:a16="http://schemas.microsoft.com/office/drawing/2014/main" id="{DE4F4F4C-7006-4766-9072-722AD214DB36}"/>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5" name="Slide Number Placeholder 4">
            <a:extLst>
              <a:ext uri="{FF2B5EF4-FFF2-40B4-BE49-F238E27FC236}">
                <a16:creationId xmlns:a16="http://schemas.microsoft.com/office/drawing/2014/main" id="{FE2296C6-9C10-4393-9BCA-4E89452A2476}"/>
              </a:ext>
            </a:extLst>
          </p:cNvPr>
          <p:cNvSpPr>
            <a:spLocks noGrp="1"/>
          </p:cNvSpPr>
          <p:nvPr>
            <p:ph type="sldNum" sz="quarter" idx="12"/>
          </p:nvPr>
        </p:nvSpPr>
        <p:spPr/>
        <p:txBody>
          <a:bodyPr/>
          <a:lstStyle/>
          <a:p>
            <a:pPr>
              <a:defRPr/>
            </a:pPr>
            <a:fld id="{91583255-5D3D-45C5-8A94-150BA91733DE}" type="slidenum">
              <a:rPr lang="en-US" smtClean="0"/>
              <a:pPr>
                <a:defRPr/>
              </a:pPr>
              <a:t>57</a:t>
            </a:fld>
            <a:endParaRPr lang="en-US"/>
          </a:p>
        </p:txBody>
      </p:sp>
    </p:spTree>
    <p:extLst>
      <p:ext uri="{BB962C8B-B14F-4D97-AF65-F5344CB8AC3E}">
        <p14:creationId xmlns:p14="http://schemas.microsoft.com/office/powerpoint/2010/main" val="21322002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18646-F7E5-7F41-BB74-2B8CD7BA72B1}"/>
              </a:ext>
            </a:extLst>
          </p:cNvPr>
          <p:cNvSpPr>
            <a:spLocks noGrp="1"/>
          </p:cNvSpPr>
          <p:nvPr>
            <p:ph type="title"/>
          </p:nvPr>
        </p:nvSpPr>
        <p:spPr/>
        <p:txBody>
          <a:bodyPr/>
          <a:lstStyle/>
          <a:p>
            <a:r>
              <a:rPr lang="en-US" dirty="0"/>
              <a:t>Feel confident about your accomplishments</a:t>
            </a:r>
          </a:p>
        </p:txBody>
      </p:sp>
      <p:sp>
        <p:nvSpPr>
          <p:cNvPr id="4" name="Content Placeholder 3">
            <a:extLst>
              <a:ext uri="{FF2B5EF4-FFF2-40B4-BE49-F238E27FC236}">
                <a16:creationId xmlns:a16="http://schemas.microsoft.com/office/drawing/2014/main" id="{B7EE5F97-AE16-8349-9B8A-1D492A515EC5}"/>
              </a:ext>
            </a:extLst>
          </p:cNvPr>
          <p:cNvSpPr>
            <a:spLocks noGrp="1"/>
          </p:cNvSpPr>
          <p:nvPr>
            <p:ph sz="half" idx="2"/>
          </p:nvPr>
        </p:nvSpPr>
        <p:spPr>
          <a:xfrm>
            <a:off x="5159896" y="2473248"/>
            <a:ext cx="6422504" cy="2749403"/>
          </a:xfrm>
        </p:spPr>
        <p:txBody>
          <a:bodyPr/>
          <a:lstStyle/>
          <a:p>
            <a:pPr marL="0" indent="0" algn="ctr">
              <a:buNone/>
            </a:pPr>
            <a:r>
              <a:rPr lang="en-US" sz="4800" dirty="0">
                <a:solidFill>
                  <a:schemeClr val="tx1"/>
                </a:solidFill>
              </a:rPr>
              <a:t>No one else knows what </a:t>
            </a:r>
          </a:p>
          <a:p>
            <a:pPr marL="0" indent="0" algn="ctr">
              <a:buNone/>
            </a:pPr>
            <a:r>
              <a:rPr lang="en-US" sz="4800" dirty="0">
                <a:solidFill>
                  <a:schemeClr val="tx1"/>
                </a:solidFill>
              </a:rPr>
              <a:t>YOU know from </a:t>
            </a:r>
          </a:p>
          <a:p>
            <a:pPr marL="0" indent="0" algn="ctr">
              <a:buNone/>
            </a:pPr>
            <a:r>
              <a:rPr lang="en-US" sz="4800" dirty="0">
                <a:solidFill>
                  <a:schemeClr val="tx1"/>
                </a:solidFill>
              </a:rPr>
              <a:t>YOUR perspective.</a:t>
            </a:r>
          </a:p>
        </p:txBody>
      </p:sp>
      <p:sp>
        <p:nvSpPr>
          <p:cNvPr id="5" name="Rectangle 4">
            <a:extLst>
              <a:ext uri="{FF2B5EF4-FFF2-40B4-BE49-F238E27FC236}">
                <a16:creationId xmlns:a16="http://schemas.microsoft.com/office/drawing/2014/main" id="{8B40B710-62C7-4552-AF29-0F0014A5D0D6}"/>
              </a:ext>
            </a:extLst>
          </p:cNvPr>
          <p:cNvSpPr/>
          <p:nvPr/>
        </p:nvSpPr>
        <p:spPr>
          <a:xfrm>
            <a:off x="791607" y="6121582"/>
            <a:ext cx="3096344" cy="276999"/>
          </a:xfrm>
          <a:prstGeom prst="rect">
            <a:avLst/>
          </a:prstGeom>
        </p:spPr>
        <p:txBody>
          <a:bodyPr wrap="square">
            <a:spAutoFit/>
          </a:bodyPr>
          <a:lstStyle/>
          <a:p>
            <a:r>
              <a:rPr lang="en-US" sz="1200" dirty="0">
                <a:solidFill>
                  <a:srgbClr val="333333"/>
                </a:solidFill>
                <a:latin typeface="Arial" panose="020B0604020202020204" pitchFamily="34" charset="0"/>
                <a:cs typeface="Arial" panose="020B0604020202020204" pitchFamily="34" charset="0"/>
              </a:rPr>
              <a:t>Source: Dr. Seuss, Happy Birthday to You!</a:t>
            </a:r>
            <a:endParaRPr lang="en-US" sz="1200" i="0" dirty="0">
              <a:solidFill>
                <a:srgbClr val="333333"/>
              </a:solidFill>
              <a:effectLst/>
              <a:latin typeface="Arial" panose="020B0604020202020204" pitchFamily="34" charset="0"/>
              <a:cs typeface="Arial" panose="020B0604020202020204" pitchFamily="34" charset="0"/>
            </a:endParaRPr>
          </a:p>
        </p:txBody>
      </p:sp>
      <p:pic>
        <p:nvPicPr>
          <p:cNvPr id="2050" name="Picture 2" descr="Image result for today you are you that is truer than true">
            <a:extLst>
              <a:ext uri="{FF2B5EF4-FFF2-40B4-BE49-F238E27FC236}">
                <a16:creationId xmlns:a16="http://schemas.microsoft.com/office/drawing/2014/main" id="{76D004E7-FABC-4F65-A886-BAF1B8D434E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09600" y="1417638"/>
            <a:ext cx="3460358" cy="467565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BF1A4538-F05C-4A06-BF99-1A25C662F73A}"/>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6" name="Slide Number Placeholder 5">
            <a:extLst>
              <a:ext uri="{FF2B5EF4-FFF2-40B4-BE49-F238E27FC236}">
                <a16:creationId xmlns:a16="http://schemas.microsoft.com/office/drawing/2014/main" id="{18D62372-3DC0-43DE-B927-B6D3032B1183}"/>
              </a:ext>
            </a:extLst>
          </p:cNvPr>
          <p:cNvSpPr>
            <a:spLocks noGrp="1"/>
          </p:cNvSpPr>
          <p:nvPr>
            <p:ph type="sldNum" sz="quarter" idx="12"/>
          </p:nvPr>
        </p:nvSpPr>
        <p:spPr/>
        <p:txBody>
          <a:bodyPr/>
          <a:lstStyle/>
          <a:p>
            <a:pPr>
              <a:defRPr/>
            </a:pPr>
            <a:fld id="{91583255-5D3D-45C5-8A94-150BA91733DE}" type="slidenum">
              <a:rPr lang="en-US" smtClean="0"/>
              <a:pPr>
                <a:defRPr/>
              </a:pPr>
              <a:t>58</a:t>
            </a:fld>
            <a:endParaRPr lang="en-US"/>
          </a:p>
        </p:txBody>
      </p:sp>
    </p:spTree>
    <p:extLst>
      <p:ext uri="{BB962C8B-B14F-4D97-AF65-F5344CB8AC3E}">
        <p14:creationId xmlns:p14="http://schemas.microsoft.com/office/powerpoint/2010/main" val="2455754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19181FC-FCD5-964E-B47C-86AEE5FF0721}"/>
              </a:ext>
            </a:extLst>
          </p:cNvPr>
          <p:cNvSpPr>
            <a:spLocks noGrp="1"/>
          </p:cNvSpPr>
          <p:nvPr>
            <p:ph type="title"/>
          </p:nvPr>
        </p:nvSpPr>
        <p:spPr/>
        <p:txBody>
          <a:bodyPr/>
          <a:lstStyle/>
          <a:p>
            <a:r>
              <a:rPr lang="en-US" dirty="0"/>
              <a:t>7 Tips to becoming a Thought Leader &amp; Linchpin</a:t>
            </a:r>
          </a:p>
        </p:txBody>
      </p:sp>
      <p:sp>
        <p:nvSpPr>
          <p:cNvPr id="8" name="Content Placeholder 7">
            <a:extLst>
              <a:ext uri="{FF2B5EF4-FFF2-40B4-BE49-F238E27FC236}">
                <a16:creationId xmlns:a16="http://schemas.microsoft.com/office/drawing/2014/main" id="{7C8C71B3-7D2C-804B-A234-9AB285B7556C}"/>
              </a:ext>
            </a:extLst>
          </p:cNvPr>
          <p:cNvSpPr>
            <a:spLocks noGrp="1"/>
          </p:cNvSpPr>
          <p:nvPr>
            <p:ph idx="1"/>
          </p:nvPr>
        </p:nvSpPr>
        <p:spPr/>
        <p:txBody>
          <a:bodyPr>
            <a:normAutofit/>
          </a:bodyPr>
          <a:lstStyle/>
          <a:p>
            <a:pPr marL="514350" indent="-514350">
              <a:buFont typeface="+mj-lt"/>
              <a:buAutoNum type="arabicPeriod"/>
            </a:pPr>
            <a:r>
              <a:rPr lang="en-US" dirty="0"/>
              <a:t>Understanding and communicating your UVP.</a:t>
            </a:r>
          </a:p>
          <a:p>
            <a:pPr marL="514350" indent="-514350">
              <a:buFont typeface="+mj-lt"/>
              <a:buAutoNum type="arabicPeriod"/>
            </a:pPr>
            <a:r>
              <a:rPr lang="en-US" dirty="0"/>
              <a:t>Take calculated risks.</a:t>
            </a:r>
          </a:p>
          <a:p>
            <a:pPr marL="514350" indent="-514350">
              <a:buFont typeface="+mj-lt"/>
              <a:buAutoNum type="arabicPeriod"/>
            </a:pPr>
            <a:r>
              <a:rPr lang="en-US" dirty="0"/>
              <a:t>Delegate.</a:t>
            </a:r>
          </a:p>
          <a:p>
            <a:pPr marL="514350" indent="-514350">
              <a:buFont typeface="+mj-lt"/>
              <a:buAutoNum type="arabicPeriod"/>
            </a:pPr>
            <a:r>
              <a:rPr lang="en-US" dirty="0"/>
              <a:t>Make quality connections (online and in person).</a:t>
            </a:r>
          </a:p>
          <a:p>
            <a:pPr marL="514350" indent="-514350">
              <a:buFont typeface="+mj-lt"/>
              <a:buAutoNum type="arabicPeriod"/>
            </a:pPr>
            <a:r>
              <a:rPr lang="en-US" dirty="0"/>
              <a:t>Build your professional brand.</a:t>
            </a:r>
          </a:p>
          <a:p>
            <a:pPr marL="514350" indent="-514350">
              <a:buFont typeface="+mj-lt"/>
              <a:buAutoNum type="arabicPeriod"/>
            </a:pPr>
            <a:r>
              <a:rPr lang="en-US" dirty="0"/>
              <a:t>Model excellence.</a:t>
            </a:r>
          </a:p>
          <a:p>
            <a:pPr marL="514350" indent="-514350">
              <a:buFont typeface="+mj-lt"/>
              <a:buAutoNum type="arabicPeriod"/>
            </a:pPr>
            <a:r>
              <a:rPr lang="en-US" dirty="0"/>
              <a:t>Stand in your value.</a:t>
            </a:r>
          </a:p>
          <a:p>
            <a:pPr marL="514350" indent="-514350">
              <a:buFont typeface="+mj-lt"/>
              <a:buAutoNum type="arabicPeriod"/>
            </a:pPr>
            <a:endParaRPr lang="en-US" dirty="0"/>
          </a:p>
          <a:p>
            <a:pPr marL="514350" indent="-514350">
              <a:buFont typeface="+mj-lt"/>
              <a:buAutoNum type="arabicPeriod"/>
            </a:pPr>
            <a:endParaRPr lang="en-US" dirty="0"/>
          </a:p>
        </p:txBody>
      </p:sp>
      <p:sp>
        <p:nvSpPr>
          <p:cNvPr id="2" name="Footer Placeholder 1">
            <a:extLst>
              <a:ext uri="{FF2B5EF4-FFF2-40B4-BE49-F238E27FC236}">
                <a16:creationId xmlns:a16="http://schemas.microsoft.com/office/drawing/2014/main" id="{81C02DF9-8AB0-478C-AAE1-F8D02072CADA}"/>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3" name="Slide Number Placeholder 2">
            <a:extLst>
              <a:ext uri="{FF2B5EF4-FFF2-40B4-BE49-F238E27FC236}">
                <a16:creationId xmlns:a16="http://schemas.microsoft.com/office/drawing/2014/main" id="{199FE442-DD56-4BAF-8DDB-D3E1A4F93C7F}"/>
              </a:ext>
            </a:extLst>
          </p:cNvPr>
          <p:cNvSpPr>
            <a:spLocks noGrp="1"/>
          </p:cNvSpPr>
          <p:nvPr>
            <p:ph type="sldNum" sz="quarter" idx="4"/>
          </p:nvPr>
        </p:nvSpPr>
        <p:spPr/>
        <p:txBody>
          <a:bodyPr/>
          <a:lstStyle/>
          <a:p>
            <a:pPr>
              <a:defRPr/>
            </a:pPr>
            <a:fld id="{75A4C760-613D-4B1E-9C40-118BDB213138}" type="slidenum">
              <a:rPr lang="en-US" smtClean="0"/>
              <a:pPr>
                <a:defRPr/>
              </a:pPr>
              <a:t>59</a:t>
            </a:fld>
            <a:endParaRPr lang="en-US"/>
          </a:p>
        </p:txBody>
      </p:sp>
    </p:spTree>
    <p:extLst>
      <p:ext uri="{BB962C8B-B14F-4D97-AF65-F5344CB8AC3E}">
        <p14:creationId xmlns:p14="http://schemas.microsoft.com/office/powerpoint/2010/main" val="2467109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half" idx="2"/>
            <p:extLst>
              <p:ext uri="{D42A27DB-BD31-4B8C-83A1-F6EECF244321}">
                <p14:modId xmlns:p14="http://schemas.microsoft.com/office/powerpoint/2010/main" val="1591484700"/>
              </p:ext>
            </p:extLst>
          </p:nvPr>
        </p:nvGraphicFramePr>
        <p:xfrm>
          <a:off x="6197600" y="1600201"/>
          <a:ext cx="5384800" cy="3412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C693AB7E-5818-4C3B-8696-A8798F398234}"/>
              </a:ext>
            </a:extLst>
          </p:cNvPr>
          <p:cNvSpPr/>
          <p:nvPr/>
        </p:nvSpPr>
        <p:spPr>
          <a:xfrm>
            <a:off x="6202506" y="5049000"/>
            <a:ext cx="5384800" cy="1107996"/>
          </a:xfrm>
          <a:prstGeom prst="rect">
            <a:avLst/>
          </a:prstGeom>
        </p:spPr>
        <p:txBody>
          <a:bodyPr wrap="square">
            <a:spAutoFit/>
          </a:bodyPr>
          <a:lstStyle/>
          <a:p>
            <a:r>
              <a:rPr lang="en-US" b="1" dirty="0">
                <a:latin typeface="Avenir Roman" panose="02000503020000020003" pitchFamily="2" charset="0"/>
                <a:hlinkClick r:id="rId8"/>
              </a:rPr>
              <a:t>Drive: The Surprising Truth About What Motivates Us</a:t>
            </a:r>
            <a:r>
              <a:rPr lang="en-US" dirty="0">
                <a:latin typeface="Avenir Roman" panose="02000503020000020003" pitchFamily="2" charset="0"/>
              </a:rPr>
              <a:t> by Daniel H. Pink</a:t>
            </a:r>
            <a:br>
              <a:rPr lang="en-US" dirty="0">
                <a:latin typeface="Avenir Roman" panose="02000503020000020003" pitchFamily="2" charset="0"/>
              </a:rPr>
            </a:br>
            <a:r>
              <a:rPr lang="en-US" sz="1600" dirty="0">
                <a:latin typeface="Avenir Roman" panose="02000503020000020003" pitchFamily="2" charset="0"/>
                <a:hlinkClick r:id="rId9"/>
              </a:rPr>
              <a:t>http://www.ted.com/talks/dan_pink_on_motivation</a:t>
            </a:r>
            <a:r>
              <a:rPr lang="en-US" sz="1600" dirty="0">
                <a:latin typeface="Avenir Roman" panose="02000503020000020003" pitchFamily="2" charset="0"/>
              </a:rPr>
              <a:t> </a:t>
            </a:r>
            <a:endParaRPr lang="en-US" dirty="0">
              <a:latin typeface="Avenir Roman" panose="02000503020000020003" pitchFamily="2" charset="0"/>
            </a:endParaRPr>
          </a:p>
        </p:txBody>
      </p:sp>
      <p:sp>
        <p:nvSpPr>
          <p:cNvPr id="2" name="Title 1"/>
          <p:cNvSpPr>
            <a:spLocks noGrp="1"/>
          </p:cNvSpPr>
          <p:nvPr>
            <p:ph type="title"/>
          </p:nvPr>
        </p:nvSpPr>
        <p:spPr/>
        <p:txBody>
          <a:bodyPr/>
          <a:lstStyle/>
          <a:p>
            <a:r>
              <a:rPr lang="en-US" dirty="0"/>
              <a:t>Why Should I Care About Being a Leader?</a:t>
            </a:r>
          </a:p>
        </p:txBody>
      </p:sp>
      <p:sp>
        <p:nvSpPr>
          <p:cNvPr id="3" name="Content Placeholder 2"/>
          <p:cNvSpPr>
            <a:spLocks noGrp="1"/>
          </p:cNvSpPr>
          <p:nvPr>
            <p:ph sz="half" idx="1"/>
          </p:nvPr>
        </p:nvSpPr>
        <p:spPr/>
        <p:txBody>
          <a:bodyPr>
            <a:noAutofit/>
          </a:bodyPr>
          <a:lstStyle/>
          <a:p>
            <a:r>
              <a:rPr lang="en-US" sz="3600" dirty="0">
                <a:latin typeface="Avenir Roman" panose="02000503020000020003" pitchFamily="2" charset="0"/>
              </a:rPr>
              <a:t>More opportunities and career control</a:t>
            </a:r>
          </a:p>
          <a:p>
            <a:r>
              <a:rPr lang="en-US" sz="3600" dirty="0">
                <a:latin typeface="Avenir Roman" panose="02000503020000020003" pitchFamily="2" charset="0"/>
              </a:rPr>
              <a:t>Never-ending growth challenges</a:t>
            </a:r>
          </a:p>
          <a:p>
            <a:r>
              <a:rPr lang="en-US" sz="3600" dirty="0">
                <a:latin typeface="Avenir Roman" panose="02000503020000020003" pitchFamily="2" charset="0"/>
              </a:rPr>
              <a:t>Increased compensation</a:t>
            </a:r>
          </a:p>
        </p:txBody>
      </p:sp>
      <p:sp>
        <p:nvSpPr>
          <p:cNvPr id="4" name="Footer Placeholder 3">
            <a:extLst>
              <a:ext uri="{FF2B5EF4-FFF2-40B4-BE49-F238E27FC236}">
                <a16:creationId xmlns:a16="http://schemas.microsoft.com/office/drawing/2014/main" id="{ED1E996C-0793-40B7-A2D7-F989B0948151}"/>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6" name="Slide Number Placeholder 5">
            <a:extLst>
              <a:ext uri="{FF2B5EF4-FFF2-40B4-BE49-F238E27FC236}">
                <a16:creationId xmlns:a16="http://schemas.microsoft.com/office/drawing/2014/main" id="{1C0E16B8-EC86-4D64-B64B-8B0D270DA03D}"/>
              </a:ext>
            </a:extLst>
          </p:cNvPr>
          <p:cNvSpPr>
            <a:spLocks noGrp="1"/>
          </p:cNvSpPr>
          <p:nvPr>
            <p:ph type="sldNum" sz="quarter" idx="12"/>
          </p:nvPr>
        </p:nvSpPr>
        <p:spPr/>
        <p:txBody>
          <a:bodyPr/>
          <a:lstStyle/>
          <a:p>
            <a:pPr>
              <a:defRPr/>
            </a:pPr>
            <a:fld id="{91583255-5D3D-45C5-8A94-150BA91733DE}" type="slidenum">
              <a:rPr lang="en-US" smtClean="0"/>
              <a:pPr>
                <a:defRPr/>
              </a:pPr>
              <a:t>6</a:t>
            </a:fld>
            <a:endParaRPr lang="en-US"/>
          </a:p>
        </p:txBody>
      </p:sp>
    </p:spTree>
    <p:extLst>
      <p:ext uri="{BB962C8B-B14F-4D97-AF65-F5344CB8AC3E}">
        <p14:creationId xmlns:p14="http://schemas.microsoft.com/office/powerpoint/2010/main" val="144517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E5F09-2BFA-AE40-9BCD-9A2DF9CB1483}"/>
              </a:ext>
            </a:extLst>
          </p:cNvPr>
          <p:cNvSpPr>
            <a:spLocks noGrp="1"/>
          </p:cNvSpPr>
          <p:nvPr>
            <p:ph type="title"/>
          </p:nvPr>
        </p:nvSpPr>
        <p:spPr/>
        <p:txBody>
          <a:bodyPr/>
          <a:lstStyle/>
          <a:p>
            <a:r>
              <a:rPr lang="en-US" dirty="0"/>
              <a:t>Let’s connect</a:t>
            </a:r>
          </a:p>
        </p:txBody>
      </p:sp>
      <p:pic>
        <p:nvPicPr>
          <p:cNvPr id="6" name="Content Placeholder 5">
            <a:extLst>
              <a:ext uri="{FF2B5EF4-FFF2-40B4-BE49-F238E27FC236}">
                <a16:creationId xmlns:a16="http://schemas.microsoft.com/office/drawing/2014/main" id="{587E567E-231E-8C4C-8697-9F30D290D8F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19027" y="1196752"/>
            <a:ext cx="3993307" cy="3993307"/>
          </a:xfrm>
        </p:spPr>
      </p:pic>
      <p:pic>
        <p:nvPicPr>
          <p:cNvPr id="9" name="Picture 8" descr="Leslie-Punch-1.png">
            <a:extLst>
              <a:ext uri="{FF2B5EF4-FFF2-40B4-BE49-F238E27FC236}">
                <a16:creationId xmlns:a16="http://schemas.microsoft.com/office/drawing/2014/main" id="{480AD182-0BDE-A944-8820-379242248AF4}"/>
              </a:ext>
            </a:extLst>
          </p:cNvPr>
          <p:cNvPicPr>
            <a:picLocks noChangeAspect="1"/>
          </p:cNvPicPr>
          <p:nvPr/>
        </p:nvPicPr>
        <p:blipFill rotWithShape="1">
          <a:blip r:embed="rId3">
            <a:extLst>
              <a:ext uri="{28A0092B-C50C-407E-A947-70E740481C1C}">
                <a14:useLocalDpi xmlns:a14="http://schemas.microsoft.com/office/drawing/2010/main" val="0"/>
              </a:ext>
            </a:extLst>
          </a:blip>
          <a:srcRect l="12579" r="17912" b="44852"/>
          <a:stretch/>
        </p:blipFill>
        <p:spPr>
          <a:xfrm>
            <a:off x="7117736" y="1196752"/>
            <a:ext cx="3528393" cy="3874370"/>
          </a:xfrm>
          <a:prstGeom prst="rect">
            <a:avLst/>
          </a:prstGeom>
        </p:spPr>
      </p:pic>
      <p:sp>
        <p:nvSpPr>
          <p:cNvPr id="4" name="Content Placeholder 3">
            <a:extLst>
              <a:ext uri="{FF2B5EF4-FFF2-40B4-BE49-F238E27FC236}">
                <a16:creationId xmlns:a16="http://schemas.microsoft.com/office/drawing/2014/main" id="{687CCBD4-B0CA-1A42-846D-6ADDBE60AB0D}"/>
              </a:ext>
            </a:extLst>
          </p:cNvPr>
          <p:cNvSpPr>
            <a:spLocks noGrp="1"/>
          </p:cNvSpPr>
          <p:nvPr>
            <p:ph sz="half" idx="2"/>
          </p:nvPr>
        </p:nvSpPr>
        <p:spPr>
          <a:xfrm>
            <a:off x="6168008" y="5445224"/>
            <a:ext cx="5427848" cy="752948"/>
          </a:xfrm>
        </p:spPr>
        <p:txBody>
          <a:bodyPr/>
          <a:lstStyle/>
          <a:p>
            <a:pPr marL="0" indent="0" algn="r">
              <a:buNone/>
            </a:pPr>
            <a:r>
              <a:rPr lang="en-US" sz="2000" dirty="0" err="1">
                <a:solidFill>
                  <a:schemeClr val="tx1"/>
                </a:solidFill>
              </a:rPr>
              <a:t>www.linkedin.com</a:t>
            </a:r>
            <a:r>
              <a:rPr lang="en-US" sz="2000" dirty="0">
                <a:solidFill>
                  <a:schemeClr val="tx1"/>
                </a:solidFill>
              </a:rPr>
              <a:t>/in/</a:t>
            </a:r>
            <a:r>
              <a:rPr lang="en-US" sz="2000" dirty="0" err="1">
                <a:solidFill>
                  <a:schemeClr val="tx1"/>
                </a:solidFill>
              </a:rPr>
              <a:t>leslie-hughes</a:t>
            </a:r>
            <a:endParaRPr lang="en-US" sz="2000" dirty="0">
              <a:solidFill>
                <a:schemeClr val="tx1"/>
              </a:solidFill>
            </a:endParaRPr>
          </a:p>
          <a:p>
            <a:endParaRPr lang="en-US" dirty="0"/>
          </a:p>
        </p:txBody>
      </p:sp>
      <p:sp>
        <p:nvSpPr>
          <p:cNvPr id="10" name="Content Placeholder 3">
            <a:extLst>
              <a:ext uri="{FF2B5EF4-FFF2-40B4-BE49-F238E27FC236}">
                <a16:creationId xmlns:a16="http://schemas.microsoft.com/office/drawing/2014/main" id="{731AE1AB-878F-894C-AC81-8436B9A1BA82}"/>
              </a:ext>
            </a:extLst>
          </p:cNvPr>
          <p:cNvSpPr txBox="1">
            <a:spLocks/>
          </p:cNvSpPr>
          <p:nvPr/>
        </p:nvSpPr>
        <p:spPr bwMode="auto">
          <a:xfrm>
            <a:off x="911423" y="5445224"/>
            <a:ext cx="4608514" cy="7529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800000"/>
              </a:buClr>
              <a:buFont typeface="Arial"/>
              <a:buChar char="•"/>
              <a:defRPr sz="2800">
                <a:solidFill>
                  <a:schemeClr val="tx1">
                    <a:lumMod val="65000"/>
                    <a:lumOff val="35000"/>
                  </a:schemeClr>
                </a:solidFill>
                <a:latin typeface="Avenir Heavy"/>
                <a:ea typeface="ＭＳ Ｐゴシック" pitchFamily="-123" charset="-128"/>
                <a:cs typeface="Avenir Heavy"/>
              </a:defRPr>
            </a:lvl1pPr>
            <a:lvl2pPr marL="742950" indent="-285750" algn="l" rtl="0" eaLnBrk="0" fontAlgn="base" hangingPunct="0">
              <a:spcBef>
                <a:spcPct val="20000"/>
              </a:spcBef>
              <a:spcAft>
                <a:spcPct val="0"/>
              </a:spcAft>
              <a:buClr>
                <a:srgbClr val="FF6600"/>
              </a:buClr>
              <a:buChar char="•"/>
              <a:defRPr sz="2400">
                <a:solidFill>
                  <a:schemeClr val="tx1">
                    <a:lumMod val="65000"/>
                    <a:lumOff val="35000"/>
                  </a:schemeClr>
                </a:solidFill>
                <a:latin typeface="Avenir Heavy"/>
                <a:ea typeface="ＭＳ Ｐゴシック" pitchFamily="-123" charset="-128"/>
                <a:cs typeface="Avenir Heavy"/>
              </a:defRPr>
            </a:lvl2pPr>
            <a:lvl3pPr marL="1143000" indent="-228600" algn="l" rtl="0" eaLnBrk="0" fontAlgn="base" hangingPunct="0">
              <a:spcBef>
                <a:spcPct val="20000"/>
              </a:spcBef>
              <a:spcAft>
                <a:spcPct val="0"/>
              </a:spcAft>
              <a:buClr>
                <a:srgbClr val="DE1DE1"/>
              </a:buClr>
              <a:buChar char="•"/>
              <a:defRPr sz="2000">
                <a:solidFill>
                  <a:schemeClr val="tx1">
                    <a:lumMod val="65000"/>
                    <a:lumOff val="35000"/>
                  </a:schemeClr>
                </a:solidFill>
                <a:latin typeface="Avenir Heavy"/>
                <a:ea typeface="ＭＳ Ｐゴシック" pitchFamily="-123" charset="-128"/>
                <a:cs typeface="Avenir Heavy"/>
              </a:defRPr>
            </a:lvl3pPr>
            <a:lvl4pPr marL="1600200" indent="-228600" algn="l" rtl="0" eaLnBrk="0" fontAlgn="base" hangingPunct="0">
              <a:spcBef>
                <a:spcPct val="20000"/>
              </a:spcBef>
              <a:spcAft>
                <a:spcPct val="0"/>
              </a:spcAft>
              <a:buClr>
                <a:srgbClr val="800000"/>
              </a:buClr>
              <a:buFont typeface="Arial" pitchFamily="84" charset="0"/>
              <a:buChar char="–"/>
              <a:defRPr sz="1800">
                <a:solidFill>
                  <a:schemeClr val="tx1">
                    <a:lumMod val="65000"/>
                    <a:lumOff val="35000"/>
                  </a:schemeClr>
                </a:solidFill>
                <a:latin typeface="Avenir Heavy"/>
                <a:ea typeface="ＭＳ Ｐゴシック" pitchFamily="-123" charset="-128"/>
                <a:cs typeface="Avenir Heavy"/>
              </a:defRPr>
            </a:lvl4pPr>
            <a:lvl5pPr marL="2057400" indent="-228600" algn="l" rtl="0" eaLnBrk="0" fontAlgn="base" hangingPunct="0">
              <a:spcBef>
                <a:spcPct val="20000"/>
              </a:spcBef>
              <a:spcAft>
                <a:spcPct val="0"/>
              </a:spcAft>
              <a:buClr>
                <a:srgbClr val="800000"/>
              </a:buClr>
              <a:buFont typeface="Arial" pitchFamily="84" charset="0"/>
              <a:buChar char="»"/>
              <a:defRPr sz="1800">
                <a:solidFill>
                  <a:schemeClr val="tx1">
                    <a:lumMod val="65000"/>
                    <a:lumOff val="35000"/>
                  </a:schemeClr>
                </a:solidFill>
                <a:latin typeface="Avenir Heavy"/>
                <a:ea typeface="ＭＳ Ｐゴシック" pitchFamily="-123" charset="-128"/>
                <a:cs typeface="Avenir Heavy"/>
              </a:defRPr>
            </a:lvl5pPr>
            <a:lvl6pPr marL="2514600" indent="-228600" algn="l" rtl="0" fontAlgn="base">
              <a:spcBef>
                <a:spcPct val="20000"/>
              </a:spcBef>
              <a:spcAft>
                <a:spcPct val="0"/>
              </a:spcAft>
              <a:buClr>
                <a:schemeClr val="folHlink"/>
              </a:buClr>
              <a:buFont typeface="Arial" charset="0"/>
              <a:buChar char="»"/>
              <a:defRPr sz="1800">
                <a:solidFill>
                  <a:schemeClr val="bg2"/>
                </a:solidFill>
                <a:latin typeface="+mn-lt"/>
              </a:defRPr>
            </a:lvl6pPr>
            <a:lvl7pPr marL="2971800" indent="-228600" algn="l" rtl="0" fontAlgn="base">
              <a:spcBef>
                <a:spcPct val="20000"/>
              </a:spcBef>
              <a:spcAft>
                <a:spcPct val="0"/>
              </a:spcAft>
              <a:buClr>
                <a:schemeClr val="folHlink"/>
              </a:buClr>
              <a:buFont typeface="Arial" charset="0"/>
              <a:buChar char="»"/>
              <a:defRPr sz="1800">
                <a:solidFill>
                  <a:schemeClr val="bg2"/>
                </a:solidFill>
                <a:latin typeface="+mn-lt"/>
              </a:defRPr>
            </a:lvl7pPr>
            <a:lvl8pPr marL="3429000" indent="-228600" algn="l" rtl="0" fontAlgn="base">
              <a:spcBef>
                <a:spcPct val="20000"/>
              </a:spcBef>
              <a:spcAft>
                <a:spcPct val="0"/>
              </a:spcAft>
              <a:buClr>
                <a:schemeClr val="folHlink"/>
              </a:buClr>
              <a:buFont typeface="Arial" charset="0"/>
              <a:buChar char="»"/>
              <a:defRPr sz="1800">
                <a:solidFill>
                  <a:schemeClr val="bg2"/>
                </a:solidFill>
                <a:latin typeface="+mn-lt"/>
              </a:defRPr>
            </a:lvl8pPr>
            <a:lvl9pPr marL="3886200" indent="-228600" algn="l" rtl="0" fontAlgn="base">
              <a:spcBef>
                <a:spcPct val="20000"/>
              </a:spcBef>
              <a:spcAft>
                <a:spcPct val="0"/>
              </a:spcAft>
              <a:buClr>
                <a:schemeClr val="folHlink"/>
              </a:buClr>
              <a:buFont typeface="Arial" charset="0"/>
              <a:buChar char="»"/>
              <a:defRPr sz="1800">
                <a:solidFill>
                  <a:schemeClr val="bg2"/>
                </a:solidFill>
                <a:latin typeface="+mn-lt"/>
              </a:defRPr>
            </a:lvl9pPr>
          </a:lstStyle>
          <a:p>
            <a:pPr marL="0" indent="0">
              <a:buNone/>
            </a:pPr>
            <a:r>
              <a:rPr lang="en-US" sz="2000" kern="0" dirty="0" err="1">
                <a:solidFill>
                  <a:schemeClr val="tx1"/>
                </a:solidFill>
              </a:rPr>
              <a:t>www.linkedin.com</a:t>
            </a:r>
            <a:r>
              <a:rPr lang="en-US" sz="2000" kern="0" dirty="0">
                <a:solidFill>
                  <a:schemeClr val="tx1"/>
                </a:solidFill>
              </a:rPr>
              <a:t>/in/</a:t>
            </a:r>
            <a:r>
              <a:rPr lang="en-US" sz="2000" kern="0" dirty="0" err="1">
                <a:solidFill>
                  <a:schemeClr val="tx1"/>
                </a:solidFill>
              </a:rPr>
              <a:t>hanseckman</a:t>
            </a:r>
            <a:endParaRPr lang="en-US" sz="2000" kern="0" dirty="0"/>
          </a:p>
        </p:txBody>
      </p:sp>
      <p:sp>
        <p:nvSpPr>
          <p:cNvPr id="3" name="Footer Placeholder 2">
            <a:extLst>
              <a:ext uri="{FF2B5EF4-FFF2-40B4-BE49-F238E27FC236}">
                <a16:creationId xmlns:a16="http://schemas.microsoft.com/office/drawing/2014/main" id="{2A9183C5-BFE4-4C50-A1C1-0244587D65C6}"/>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5" name="Slide Number Placeholder 4">
            <a:extLst>
              <a:ext uri="{FF2B5EF4-FFF2-40B4-BE49-F238E27FC236}">
                <a16:creationId xmlns:a16="http://schemas.microsoft.com/office/drawing/2014/main" id="{C9A01E18-A4CC-4182-9062-7A13FF79B811}"/>
              </a:ext>
            </a:extLst>
          </p:cNvPr>
          <p:cNvSpPr>
            <a:spLocks noGrp="1"/>
          </p:cNvSpPr>
          <p:nvPr>
            <p:ph type="sldNum" sz="quarter" idx="12"/>
          </p:nvPr>
        </p:nvSpPr>
        <p:spPr/>
        <p:txBody>
          <a:bodyPr/>
          <a:lstStyle/>
          <a:p>
            <a:pPr>
              <a:defRPr/>
            </a:pPr>
            <a:fld id="{91583255-5D3D-45C5-8A94-150BA91733DE}" type="slidenum">
              <a:rPr lang="en-US" smtClean="0"/>
              <a:pPr>
                <a:defRPr/>
              </a:pPr>
              <a:t>60</a:t>
            </a:fld>
            <a:endParaRPr lang="en-US"/>
          </a:p>
        </p:txBody>
      </p:sp>
    </p:spTree>
    <p:extLst>
      <p:ext uri="{BB962C8B-B14F-4D97-AF65-F5344CB8AC3E}">
        <p14:creationId xmlns:p14="http://schemas.microsoft.com/office/powerpoint/2010/main" val="3657130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9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2734-6B1C-5846-AE6C-8EF4A702CE44}"/>
              </a:ext>
            </a:extLst>
          </p:cNvPr>
          <p:cNvSpPr>
            <a:spLocks noGrp="1"/>
          </p:cNvSpPr>
          <p:nvPr>
            <p:ph type="title"/>
          </p:nvPr>
        </p:nvSpPr>
        <p:spPr/>
        <p:txBody>
          <a:bodyPr/>
          <a:lstStyle/>
          <a:p>
            <a:r>
              <a:rPr lang="en-US" dirty="0"/>
              <a:t>What is a Linchpin?</a:t>
            </a:r>
          </a:p>
        </p:txBody>
      </p:sp>
      <p:sp>
        <p:nvSpPr>
          <p:cNvPr id="3" name="Content Placeholder 2">
            <a:extLst>
              <a:ext uri="{FF2B5EF4-FFF2-40B4-BE49-F238E27FC236}">
                <a16:creationId xmlns:a16="http://schemas.microsoft.com/office/drawing/2014/main" id="{FBA1885B-9AF2-E441-BC29-B12534EA5DA7}"/>
              </a:ext>
            </a:extLst>
          </p:cNvPr>
          <p:cNvSpPr>
            <a:spLocks noGrp="1"/>
          </p:cNvSpPr>
          <p:nvPr>
            <p:ph sz="half" idx="1"/>
          </p:nvPr>
        </p:nvSpPr>
        <p:spPr>
          <a:xfrm>
            <a:off x="609600" y="1600201"/>
            <a:ext cx="7070576" cy="4525963"/>
          </a:xfrm>
        </p:spPr>
        <p:txBody>
          <a:bodyPr/>
          <a:lstStyle/>
          <a:p>
            <a:pPr marL="0" indent="0">
              <a:buNone/>
            </a:pPr>
            <a:r>
              <a:rPr lang="en-US" sz="3200" b="1" i="1" dirty="0">
                <a:solidFill>
                  <a:schemeClr val="tx1"/>
                </a:solidFill>
                <a:latin typeface="Avenir Roman" panose="02000503020000020003" pitchFamily="2" charset="0"/>
              </a:rPr>
              <a:t>”The linchpin insists on making a difference, on leading, on connecting with others and doing something I call art. The linchpin is the indispensable one, the one the company can’t live without. This is about humanity, not about compliance.”</a:t>
            </a:r>
          </a:p>
          <a:p>
            <a:pPr marL="0" indent="0" algn="r">
              <a:buNone/>
            </a:pPr>
            <a:r>
              <a:rPr lang="en-US" sz="3200" b="1" i="1" dirty="0">
                <a:solidFill>
                  <a:schemeClr val="tx1"/>
                </a:solidFill>
                <a:latin typeface="Avenir Roman" panose="02000503020000020003" pitchFamily="2" charset="0"/>
              </a:rPr>
              <a:t>- Seth Godin</a:t>
            </a:r>
          </a:p>
          <a:p>
            <a:endParaRPr lang="en-US" sz="3200" b="1" dirty="0">
              <a:solidFill>
                <a:schemeClr val="tx1"/>
              </a:solidFill>
            </a:endParaRPr>
          </a:p>
        </p:txBody>
      </p:sp>
      <p:pic>
        <p:nvPicPr>
          <p:cNvPr id="1026" name="Picture 2" descr="Linch pin on motorcycle axle motorbike ">
            <a:extLst>
              <a:ext uri="{FF2B5EF4-FFF2-40B4-BE49-F238E27FC236}">
                <a16:creationId xmlns:a16="http://schemas.microsoft.com/office/drawing/2014/main" id="{2D1BFF79-5C5F-44A8-B2C2-BE9B71B8F10A}"/>
              </a:ext>
            </a:extLst>
          </p:cNvPr>
          <p:cNvPicPr>
            <a:picLocks noGrp="1" noChangeArrowheads="1"/>
          </p:cNvPicPr>
          <p:nvPr>
            <p:ph sz="half" idx="2"/>
          </p:nvPr>
        </p:nvPicPr>
        <p:blipFill rotWithShape="1">
          <a:blip r:embed="rId3">
            <a:extLst>
              <a:ext uri="{28A0092B-C50C-407E-A947-70E740481C1C}">
                <a14:useLocalDpi xmlns:a14="http://schemas.microsoft.com/office/drawing/2010/main" val="0"/>
              </a:ext>
            </a:extLst>
          </a:blip>
          <a:srcRect l="28869" t="12504" r="9616" b="5349"/>
          <a:stretch/>
        </p:blipFill>
        <p:spPr bwMode="auto">
          <a:xfrm>
            <a:off x="8251889" y="2204393"/>
            <a:ext cx="3312368" cy="331757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669BEB04-9167-4A68-B710-EF71A4D82B39}"/>
              </a:ext>
            </a:extLst>
          </p:cNvPr>
          <p:cNvSpPr>
            <a:spLocks noGrp="1"/>
          </p:cNvSpPr>
          <p:nvPr>
            <p:ph type="ftr" sz="quarter" idx="11"/>
          </p:nvPr>
        </p:nvSpPr>
        <p:spPr/>
        <p:txBody>
          <a:bodyPr/>
          <a:lstStyle/>
          <a:p>
            <a:pPr algn="l">
              <a:defRPr/>
            </a:pPr>
            <a:r>
              <a:rPr lang="en-US" dirty="0"/>
              <a:t>©2019 Leslie Hughes, PunchMedia.ca and Hans Eckman, EckmanGuides.com</a:t>
            </a:r>
          </a:p>
        </p:txBody>
      </p:sp>
      <p:sp>
        <p:nvSpPr>
          <p:cNvPr id="5" name="Slide Number Placeholder 4">
            <a:extLst>
              <a:ext uri="{FF2B5EF4-FFF2-40B4-BE49-F238E27FC236}">
                <a16:creationId xmlns:a16="http://schemas.microsoft.com/office/drawing/2014/main" id="{A48622B0-1536-442B-8FF6-E3590AA8C94A}"/>
              </a:ext>
            </a:extLst>
          </p:cNvPr>
          <p:cNvSpPr>
            <a:spLocks noGrp="1"/>
          </p:cNvSpPr>
          <p:nvPr>
            <p:ph type="sldNum" sz="quarter" idx="12"/>
          </p:nvPr>
        </p:nvSpPr>
        <p:spPr/>
        <p:txBody>
          <a:bodyPr/>
          <a:lstStyle/>
          <a:p>
            <a:pPr>
              <a:defRPr/>
            </a:pPr>
            <a:fld id="{91583255-5D3D-45C5-8A94-150BA91733DE}" type="slidenum">
              <a:rPr lang="en-US" smtClean="0"/>
              <a:pPr>
                <a:defRPr/>
              </a:pPr>
              <a:t>7</a:t>
            </a:fld>
            <a:endParaRPr lang="en-US"/>
          </a:p>
        </p:txBody>
      </p:sp>
    </p:spTree>
    <p:extLst>
      <p:ext uri="{BB962C8B-B14F-4D97-AF65-F5344CB8AC3E}">
        <p14:creationId xmlns:p14="http://schemas.microsoft.com/office/powerpoint/2010/main" val="160124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C775-E331-D74E-A188-AEABEEA789A1}"/>
              </a:ext>
            </a:extLst>
          </p:cNvPr>
          <p:cNvSpPr>
            <a:spLocks noGrp="1"/>
          </p:cNvSpPr>
          <p:nvPr>
            <p:ph type="title"/>
          </p:nvPr>
        </p:nvSpPr>
        <p:spPr>
          <a:xfrm>
            <a:off x="609600" y="274638"/>
            <a:ext cx="10972800" cy="1143000"/>
          </a:xfrm>
        </p:spPr>
        <p:txBody>
          <a:bodyPr/>
          <a:lstStyle/>
          <a:p>
            <a:r>
              <a:rPr lang="en-US" dirty="0"/>
              <a:t>Communicate to the decision-making level</a:t>
            </a:r>
          </a:p>
        </p:txBody>
      </p:sp>
      <p:pic>
        <p:nvPicPr>
          <p:cNvPr id="1026" name="Picture 2" descr="https://www.karenpattock.com/wp-content/uploads/2013/01/VISION-MISSION-300x200.jpg">
            <a:extLst>
              <a:ext uri="{FF2B5EF4-FFF2-40B4-BE49-F238E27FC236}">
                <a16:creationId xmlns:a16="http://schemas.microsoft.com/office/drawing/2014/main" id="{D53A9DB2-3953-4945-BD5D-702BDA0F589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79197" y="1414909"/>
            <a:ext cx="7233606" cy="482240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B13075-7CDE-42C6-A935-280D2B8ECF35}"/>
              </a:ext>
            </a:extLst>
          </p:cNvPr>
          <p:cNvSpPr/>
          <p:nvPr/>
        </p:nvSpPr>
        <p:spPr>
          <a:xfrm>
            <a:off x="2099556" y="6200000"/>
            <a:ext cx="7992888" cy="276999"/>
          </a:xfrm>
          <a:prstGeom prst="rect">
            <a:avLst/>
          </a:prstGeom>
        </p:spPr>
        <p:txBody>
          <a:bodyPr wrap="square">
            <a:spAutoFit/>
          </a:bodyPr>
          <a:lstStyle/>
          <a:p>
            <a:r>
              <a:rPr lang="en-US" sz="1200" dirty="0"/>
              <a:t>Source: Karen </a:t>
            </a:r>
            <a:r>
              <a:rPr lang="en-US" sz="1200" dirty="0" err="1"/>
              <a:t>Pattock</a:t>
            </a:r>
            <a:r>
              <a:rPr lang="en-US" sz="1200" dirty="0"/>
              <a:t>, https://www.karenpattock.com/biz-plan-made-simple/strategy-pyramid-business-diagram/</a:t>
            </a:r>
          </a:p>
        </p:txBody>
      </p:sp>
      <p:sp>
        <p:nvSpPr>
          <p:cNvPr id="6" name="Arrow: Down 5">
            <a:extLst>
              <a:ext uri="{FF2B5EF4-FFF2-40B4-BE49-F238E27FC236}">
                <a16:creationId xmlns:a16="http://schemas.microsoft.com/office/drawing/2014/main" id="{4DF3D69E-2F74-4AE9-B959-E61F8F6A5E72}"/>
              </a:ext>
            </a:extLst>
          </p:cNvPr>
          <p:cNvSpPr/>
          <p:nvPr/>
        </p:nvSpPr>
        <p:spPr>
          <a:xfrm flipV="1">
            <a:off x="7248128" y="2226405"/>
            <a:ext cx="2016224" cy="3456384"/>
          </a:xfrm>
          <a:prstGeom prst="downArrow">
            <a:avLst>
              <a:gd name="adj1" fmla="val 50000"/>
              <a:gd name="adj2" fmla="val 68225"/>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630CEF6-0A7B-4C34-8FDF-2C3ECD81FA25}"/>
              </a:ext>
            </a:extLst>
          </p:cNvPr>
          <p:cNvSpPr>
            <a:spLocks noGrp="1"/>
          </p:cNvSpPr>
          <p:nvPr>
            <p:ph type="ftr" sz="quarter" idx="3"/>
          </p:nvPr>
        </p:nvSpPr>
        <p:spPr/>
        <p:txBody>
          <a:bodyPr/>
          <a:lstStyle/>
          <a:p>
            <a:pPr algn="l">
              <a:defRPr/>
            </a:pPr>
            <a:r>
              <a:rPr lang="en-US"/>
              <a:t>©2019 Leslie Hughes, PunchMedia.ca and Hans Eckman, EckmanGuides.com</a:t>
            </a:r>
            <a:endParaRPr lang="en-US" dirty="0"/>
          </a:p>
        </p:txBody>
      </p:sp>
      <p:sp>
        <p:nvSpPr>
          <p:cNvPr id="4" name="Slide Number Placeholder 3">
            <a:extLst>
              <a:ext uri="{FF2B5EF4-FFF2-40B4-BE49-F238E27FC236}">
                <a16:creationId xmlns:a16="http://schemas.microsoft.com/office/drawing/2014/main" id="{126C9CB4-D3E7-42BE-AC51-0096F8E1893F}"/>
              </a:ext>
            </a:extLst>
          </p:cNvPr>
          <p:cNvSpPr>
            <a:spLocks noGrp="1"/>
          </p:cNvSpPr>
          <p:nvPr>
            <p:ph type="sldNum" sz="quarter" idx="4"/>
          </p:nvPr>
        </p:nvSpPr>
        <p:spPr/>
        <p:txBody>
          <a:bodyPr/>
          <a:lstStyle/>
          <a:p>
            <a:pPr>
              <a:defRPr/>
            </a:pPr>
            <a:fld id="{75A4C760-613D-4B1E-9C40-118BDB213138}" type="slidenum">
              <a:rPr lang="en-US" smtClean="0"/>
              <a:pPr>
                <a:defRPr/>
              </a:pPr>
              <a:t>8</a:t>
            </a:fld>
            <a:endParaRPr lang="en-US"/>
          </a:p>
        </p:txBody>
      </p:sp>
    </p:spTree>
    <p:extLst>
      <p:ext uri="{BB962C8B-B14F-4D97-AF65-F5344CB8AC3E}">
        <p14:creationId xmlns:p14="http://schemas.microsoft.com/office/powerpoint/2010/main" val="211720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14" name="Picture 13">
            <a:extLst>
              <a:ext uri="{FF2B5EF4-FFF2-40B4-BE49-F238E27FC236}">
                <a16:creationId xmlns:a16="http://schemas.microsoft.com/office/drawing/2014/main" id="{C9609DA2-11AC-43B7-8170-D98A99AEF59C}"/>
              </a:ext>
            </a:extLst>
          </p:cNvPr>
          <p:cNvPicPr>
            <a:picLocks noChangeAspect="1"/>
          </p:cNvPicPr>
          <p:nvPr/>
        </p:nvPicPr>
        <p:blipFill rotWithShape="1">
          <a:blip r:embed="rId3">
            <a:extLst>
              <a:ext uri="{28A0092B-C50C-407E-A947-70E740481C1C}">
                <a14:useLocalDpi xmlns:a14="http://schemas.microsoft.com/office/drawing/2010/main" val="0"/>
              </a:ext>
            </a:extLst>
          </a:blip>
          <a:srcRect r="4933"/>
          <a:stretch/>
        </p:blipFill>
        <p:spPr>
          <a:xfrm>
            <a:off x="7188200" y="3591522"/>
            <a:ext cx="4114800" cy="2875355"/>
          </a:xfrm>
          <a:prstGeom prst="rect">
            <a:avLst/>
          </a:prstGeom>
          <a:ln>
            <a:noFill/>
          </a:ln>
          <a:effectLst>
            <a:softEdge rad="112500"/>
          </a:effectLst>
        </p:spPr>
      </p:pic>
      <p:sp>
        <p:nvSpPr>
          <p:cNvPr id="2" name="Footer Placeholder 1">
            <a:extLst>
              <a:ext uri="{FF2B5EF4-FFF2-40B4-BE49-F238E27FC236}">
                <a16:creationId xmlns:a16="http://schemas.microsoft.com/office/drawing/2014/main" id="{F75AE66A-69D8-408E-81B4-9C9AF7FDEC96}"/>
              </a:ext>
            </a:extLst>
          </p:cNvPr>
          <p:cNvSpPr>
            <a:spLocks noGrp="1"/>
          </p:cNvSpPr>
          <p:nvPr>
            <p:ph type="ftr" sz="quarter" idx="3"/>
          </p:nvPr>
        </p:nvSpPr>
        <p:spPr>
          <a:xfrm>
            <a:off x="304800" y="6553200"/>
            <a:ext cx="10668000" cy="304800"/>
          </a:xfrm>
        </p:spPr>
        <p:txBody>
          <a:bodyPr/>
          <a:lstStyle/>
          <a:p>
            <a:pPr algn="l"/>
            <a:r>
              <a:rPr lang="sv-SE" dirty="0"/>
              <a:t>©2019 Leslie Hughes, PunchMedia.ca and Hans Eckman, EckmanGuides.com</a:t>
            </a:r>
            <a:endParaRPr lang="en-US" dirty="0"/>
          </a:p>
        </p:txBody>
      </p:sp>
      <p:sp>
        <p:nvSpPr>
          <p:cNvPr id="327" name="Shape 327"/>
          <p:cNvSpPr txBox="1">
            <a:spLocks noGrp="1"/>
          </p:cNvSpPr>
          <p:nvPr>
            <p:ph idx="1"/>
          </p:nvPr>
        </p:nvSpPr>
        <p:spPr>
          <a:xfrm>
            <a:off x="406400" y="3284984"/>
            <a:ext cx="4343400" cy="3429000"/>
          </a:xfrm>
        </p:spPr>
        <p:txBody>
          <a:bodyPr>
            <a:normAutofit/>
          </a:bodyPr>
          <a:lstStyle/>
          <a:p>
            <a:pPr marL="0" indent="0">
              <a:buNone/>
            </a:pPr>
            <a:r>
              <a:rPr lang="en-US" dirty="0"/>
              <a:t>Wrong: </a:t>
            </a:r>
          </a:p>
        </p:txBody>
      </p:sp>
      <p:sp>
        <p:nvSpPr>
          <p:cNvPr id="326" name="Shape 326"/>
          <p:cNvSpPr txBox="1">
            <a:spLocks noGrp="1"/>
          </p:cNvSpPr>
          <p:nvPr>
            <p:ph type="title"/>
          </p:nvPr>
        </p:nvSpPr>
        <p:spPr/>
        <p:txBody>
          <a:bodyPr/>
          <a:lstStyle/>
          <a:p>
            <a:r>
              <a:rPr lang="en-US"/>
              <a:t>What is Servant Leadership?</a:t>
            </a:r>
          </a:p>
        </p:txBody>
      </p:sp>
      <p:sp>
        <p:nvSpPr>
          <p:cNvPr id="8" name="Content Placeholder 7">
            <a:extLst>
              <a:ext uri="{FF2B5EF4-FFF2-40B4-BE49-F238E27FC236}">
                <a16:creationId xmlns:a16="http://schemas.microsoft.com/office/drawing/2014/main" id="{6E5E810D-E331-48D3-BB00-05899588735E}"/>
              </a:ext>
            </a:extLst>
          </p:cNvPr>
          <p:cNvSpPr>
            <a:spLocks noGrp="1"/>
          </p:cNvSpPr>
          <p:nvPr>
            <p:ph idx="14"/>
          </p:nvPr>
        </p:nvSpPr>
        <p:spPr>
          <a:xfrm>
            <a:off x="7111999" y="3308552"/>
            <a:ext cx="4267200" cy="3429000"/>
          </a:xfrm>
        </p:spPr>
        <p:txBody>
          <a:bodyPr/>
          <a:lstStyle/>
          <a:p>
            <a:pPr marL="0" indent="0">
              <a:buNone/>
            </a:pPr>
            <a:r>
              <a:rPr lang="en-US" dirty="0"/>
              <a:t>Right: </a:t>
            </a:r>
          </a:p>
        </p:txBody>
      </p:sp>
      <p:sp>
        <p:nvSpPr>
          <p:cNvPr id="3" name="Slide Number Placeholder 2">
            <a:extLst>
              <a:ext uri="{FF2B5EF4-FFF2-40B4-BE49-F238E27FC236}">
                <a16:creationId xmlns:a16="http://schemas.microsoft.com/office/drawing/2014/main" id="{6CFD6ACD-D702-4036-8389-ABBEB43619FD}"/>
              </a:ext>
            </a:extLst>
          </p:cNvPr>
          <p:cNvSpPr>
            <a:spLocks noGrp="1"/>
          </p:cNvSpPr>
          <p:nvPr>
            <p:ph type="sldNum" sz="quarter" idx="4"/>
          </p:nvPr>
        </p:nvSpPr>
        <p:spPr>
          <a:xfrm>
            <a:off x="10972800" y="6553200"/>
            <a:ext cx="812800" cy="304800"/>
          </a:xfrm>
        </p:spPr>
        <p:txBody>
          <a:bodyPr/>
          <a:lstStyle/>
          <a:p>
            <a:fld id="{80F807E7-7FFE-4E43-BC8B-42ACFFD113BB}" type="slidenum">
              <a:rPr lang="en-US" smtClean="0"/>
              <a:pPr/>
              <a:t>9</a:t>
            </a:fld>
            <a:endParaRPr lang="en-US" dirty="0"/>
          </a:p>
        </p:txBody>
      </p:sp>
      <p:pic>
        <p:nvPicPr>
          <p:cNvPr id="11" name="Picture 10">
            <a:extLst>
              <a:ext uri="{FF2B5EF4-FFF2-40B4-BE49-F238E27FC236}">
                <a16:creationId xmlns:a16="http://schemas.microsoft.com/office/drawing/2014/main" id="{E6AD8AD0-C3FD-40CD-9D4F-5790D6A0A4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0" t="-532" r="7330" b="532"/>
          <a:stretch/>
        </p:blipFill>
        <p:spPr>
          <a:xfrm>
            <a:off x="482600" y="3581400"/>
            <a:ext cx="4037106" cy="2875808"/>
          </a:xfrm>
          <a:prstGeom prst="rect">
            <a:avLst/>
          </a:prstGeom>
          <a:ln>
            <a:noFill/>
          </a:ln>
          <a:effectLst>
            <a:softEdge rad="112500"/>
          </a:effectLst>
        </p:spPr>
      </p:pic>
      <p:sp>
        <p:nvSpPr>
          <p:cNvPr id="12" name="Speech Bubble: Rectangle with Corners Rounded 11">
            <a:extLst>
              <a:ext uri="{FF2B5EF4-FFF2-40B4-BE49-F238E27FC236}">
                <a16:creationId xmlns:a16="http://schemas.microsoft.com/office/drawing/2014/main" id="{837101C0-0715-438E-9FF5-B586CCEBC252}"/>
              </a:ext>
            </a:extLst>
          </p:cNvPr>
          <p:cNvSpPr/>
          <p:nvPr/>
        </p:nvSpPr>
        <p:spPr>
          <a:xfrm>
            <a:off x="2311400" y="5147908"/>
            <a:ext cx="2438399" cy="914400"/>
          </a:xfrm>
          <a:prstGeom prst="wedgeRoundRectCallout">
            <a:avLst>
              <a:gd name="adj1" fmla="val -20053"/>
              <a:gd name="adj2" fmla="val -70373"/>
              <a:gd name="adj3" fmla="val 16667"/>
            </a:avLst>
          </a:prstGeom>
          <a:ln w="381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r>
              <a:rPr lang="en-US" sz="1600" i="1" dirty="0"/>
              <a:t>“I’m ultimately responsible for delivering the project.”</a:t>
            </a:r>
          </a:p>
        </p:txBody>
      </p:sp>
      <p:sp>
        <p:nvSpPr>
          <p:cNvPr id="9" name="Content Placeholder 8">
            <a:extLst>
              <a:ext uri="{FF2B5EF4-FFF2-40B4-BE49-F238E27FC236}">
                <a16:creationId xmlns:a16="http://schemas.microsoft.com/office/drawing/2014/main" id="{D241EDB9-3EEA-4788-B6A9-173AD29ABCA2}"/>
              </a:ext>
            </a:extLst>
          </p:cNvPr>
          <p:cNvSpPr>
            <a:spLocks noGrp="1"/>
          </p:cNvSpPr>
          <p:nvPr>
            <p:ph idx="15"/>
          </p:nvPr>
        </p:nvSpPr>
        <p:spPr>
          <a:xfrm>
            <a:off x="406400" y="1447800"/>
            <a:ext cx="10896600" cy="1738700"/>
          </a:xfrm>
        </p:spPr>
        <p:txBody>
          <a:bodyPr>
            <a:normAutofit/>
          </a:bodyPr>
          <a:lstStyle/>
          <a:p>
            <a:r>
              <a:rPr lang="en-US" sz="2800" dirty="0"/>
              <a:t>Instead of Managing, you are Facilitating.</a:t>
            </a:r>
          </a:p>
          <a:p>
            <a:r>
              <a:rPr lang="en-US" sz="2800" dirty="0"/>
              <a:t>What does our team need to be successful?</a:t>
            </a:r>
          </a:p>
          <a:p>
            <a:r>
              <a:rPr lang="en-US" sz="2800" dirty="0"/>
              <a:t>What obstacles need to be cleared?</a:t>
            </a:r>
          </a:p>
        </p:txBody>
      </p:sp>
      <p:sp>
        <p:nvSpPr>
          <p:cNvPr id="15" name="Speech Bubble: Rectangle with Corners Rounded 14">
            <a:extLst>
              <a:ext uri="{FF2B5EF4-FFF2-40B4-BE49-F238E27FC236}">
                <a16:creationId xmlns:a16="http://schemas.microsoft.com/office/drawing/2014/main" id="{81F35ECD-7669-47DE-8D28-FC1E46DED8FD}"/>
              </a:ext>
            </a:extLst>
          </p:cNvPr>
          <p:cNvSpPr/>
          <p:nvPr/>
        </p:nvSpPr>
        <p:spPr>
          <a:xfrm>
            <a:off x="8407399" y="5185376"/>
            <a:ext cx="2743200" cy="914400"/>
          </a:xfrm>
          <a:prstGeom prst="wedgeRoundRectCallout">
            <a:avLst>
              <a:gd name="adj1" fmla="val 21165"/>
              <a:gd name="adj2" fmla="val -71536"/>
              <a:gd name="adj3" fmla="val 16667"/>
            </a:avLst>
          </a:prstGeom>
          <a:ln w="38100">
            <a:solidFill>
              <a:srgbClr val="008000"/>
            </a:solidFill>
          </a:ln>
        </p:spPr>
        <p:style>
          <a:lnRef idx="2">
            <a:schemeClr val="accent2"/>
          </a:lnRef>
          <a:fillRef idx="1">
            <a:schemeClr val="lt1"/>
          </a:fillRef>
          <a:effectRef idx="0">
            <a:schemeClr val="accent2"/>
          </a:effectRef>
          <a:fontRef idx="minor">
            <a:schemeClr val="dk1"/>
          </a:fontRef>
        </p:style>
        <p:txBody>
          <a:bodyPr rtlCol="0" anchor="ctr"/>
          <a:lstStyle/>
          <a:p>
            <a:r>
              <a:rPr lang="en-US" sz="1600" i="1" dirty="0"/>
              <a:t>“I’m responsible for supporting for the team who will achieve our goal.”</a:t>
            </a:r>
          </a:p>
        </p:txBody>
      </p:sp>
    </p:spTree>
    <p:extLst>
      <p:ext uri="{BB962C8B-B14F-4D97-AF65-F5344CB8AC3E}">
        <p14:creationId xmlns:p14="http://schemas.microsoft.com/office/powerpoint/2010/main" val="29911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5" grpId="0" animBg="1"/>
    </p:bld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57376</TotalTime>
  <Words>4211</Words>
  <Application>Microsoft Office PowerPoint</Application>
  <PresentationFormat>Widescreen</PresentationFormat>
  <Paragraphs>561</Paragraphs>
  <Slides>60</Slides>
  <Notes>37</Notes>
  <HiddenSlides>6</HiddenSlides>
  <MMClips>0</MMClips>
  <ScaleCrop>false</ScaleCrop>
  <HeadingPairs>
    <vt:vector size="8" baseType="variant">
      <vt:variant>
        <vt:lpstr>Fonts Used</vt:lpstr>
      </vt:variant>
      <vt:variant>
        <vt:i4>9</vt:i4>
      </vt:variant>
      <vt:variant>
        <vt:lpstr>Theme</vt:lpstr>
      </vt:variant>
      <vt:variant>
        <vt:i4>1</vt:i4>
      </vt:variant>
      <vt:variant>
        <vt:lpstr>Slide Titles</vt:lpstr>
      </vt:variant>
      <vt:variant>
        <vt:i4>60</vt:i4>
      </vt:variant>
      <vt:variant>
        <vt:lpstr>Custom Shows</vt:lpstr>
      </vt:variant>
      <vt:variant>
        <vt:i4>1</vt:i4>
      </vt:variant>
    </vt:vector>
  </HeadingPairs>
  <TitlesOfParts>
    <vt:vector size="71" baseType="lpstr">
      <vt:lpstr>Arial</vt:lpstr>
      <vt:lpstr>Avenir Black</vt:lpstr>
      <vt:lpstr>Avenir Book</vt:lpstr>
      <vt:lpstr>Avenir Heavy</vt:lpstr>
      <vt:lpstr>Avenir Roman</vt:lpstr>
      <vt:lpstr>Century Gothic</vt:lpstr>
      <vt:lpstr>Courier New</vt:lpstr>
      <vt:lpstr>Rockwell</vt:lpstr>
      <vt:lpstr>Tahoma</vt:lpstr>
      <vt:lpstr>Default Design</vt:lpstr>
      <vt:lpstr>PowerPoint Presentation</vt:lpstr>
      <vt:lpstr>Who we are:</vt:lpstr>
      <vt:lpstr>Today, we’re talking about…</vt:lpstr>
      <vt:lpstr>Management vs Leadership</vt:lpstr>
      <vt:lpstr>Leaders vs Managers</vt:lpstr>
      <vt:lpstr>Why Should I Care About Being a Leader?</vt:lpstr>
      <vt:lpstr>What is a Linchpin?</vt:lpstr>
      <vt:lpstr>Communicate to the decision-making level</vt:lpstr>
      <vt:lpstr>What is Servant Leadership?</vt:lpstr>
      <vt:lpstr>Principles of Servant Leadership </vt:lpstr>
      <vt:lpstr>Foundation of Servant Leadership</vt:lpstr>
      <vt:lpstr>7 Ways to Become a Recognized Thought Leader and Linchpin</vt:lpstr>
      <vt:lpstr>What are your goals/objectives for this session?</vt:lpstr>
      <vt:lpstr>YOUR UNIQUE VALUE PROPOSITION</vt:lpstr>
      <vt:lpstr>How do people see YOU?</vt:lpstr>
      <vt:lpstr>Develop your Unique Value Proposition:</vt:lpstr>
      <vt:lpstr>Why do we buy? </vt:lpstr>
      <vt:lpstr>Uniqueness is your art: Wabi Sabi</vt:lpstr>
      <vt:lpstr>Activity: But is it unique? Let’s go deeper!</vt:lpstr>
      <vt:lpstr>Activity: Elevator Pitch</vt:lpstr>
      <vt:lpstr>LEAD (don’t manage)</vt:lpstr>
      <vt:lpstr>Discussion: Everyday leaders</vt:lpstr>
      <vt:lpstr>Activity: “Yes, and”</vt:lpstr>
      <vt:lpstr>Discussion: Decision Making </vt:lpstr>
      <vt:lpstr>Management 3.0: Delegation Poker</vt:lpstr>
      <vt:lpstr>Exercise: Delegation Poker</vt:lpstr>
      <vt:lpstr>Exercise: Delegation Poker</vt:lpstr>
      <vt:lpstr>MAKE CONNECTIONS/NETWORK</vt:lpstr>
      <vt:lpstr>Discussion: To be Valued, you need an Audience</vt:lpstr>
      <vt:lpstr>Model going from your current self to ideal self</vt:lpstr>
      <vt:lpstr>Model behaviors &amp; techniques</vt:lpstr>
      <vt:lpstr>Reverse-engineering success through modelling</vt:lpstr>
      <vt:lpstr>LinkedIn: Making connections for you</vt:lpstr>
      <vt:lpstr>How to make the RIGHT connections for your career.</vt:lpstr>
      <vt:lpstr>The art of the LinkedIn connection request</vt:lpstr>
      <vt:lpstr>If you’ve never met them before:</vt:lpstr>
      <vt:lpstr>Building your connections (in person)</vt:lpstr>
      <vt:lpstr>Activity: Scavenger Hunt</vt:lpstr>
      <vt:lpstr>READ/RELATE/QUOTE</vt:lpstr>
      <vt:lpstr>Do the Wealthy Work Harder Than the Rest?</vt:lpstr>
      <vt:lpstr>Strengthen your professional brand using Social Media</vt:lpstr>
      <vt:lpstr>Build thought leadership using Social Media</vt:lpstr>
      <vt:lpstr>Activity: Practice storytelling </vt:lpstr>
      <vt:lpstr>PUBLISH and PRESENT</vt:lpstr>
      <vt:lpstr>Discussion: Conveying your message to groups</vt:lpstr>
      <vt:lpstr>Hans: The extreme introvert</vt:lpstr>
      <vt:lpstr>The Power of Introverts: Susan Cain</vt:lpstr>
      <vt:lpstr>Keys to good storytelling</vt:lpstr>
      <vt:lpstr>Activity: Spy VS Spy</vt:lpstr>
      <vt:lpstr>Finding your unique perspective</vt:lpstr>
      <vt:lpstr>Activity: 2-minute stories</vt:lpstr>
      <vt:lpstr>Volunteer</vt:lpstr>
      <vt:lpstr>Volunteer and take calculated risks</vt:lpstr>
      <vt:lpstr>Activity: Solving the unsolved</vt:lpstr>
      <vt:lpstr>BUILD YOUR PROFESSIONAL TOOLBOX</vt:lpstr>
      <vt:lpstr> What’s in your professional toolbox?</vt:lpstr>
      <vt:lpstr>Activity: Strength builder roadmap</vt:lpstr>
      <vt:lpstr>Feel confident about your accomplishments</vt:lpstr>
      <vt:lpstr>7 Tips to becoming a Thought Leader &amp; Linchpin</vt:lpstr>
      <vt:lpstr>Let’s connect</vt:lpstr>
      <vt:lpstr>Custom Show 1</vt:lpstr>
    </vt:vector>
  </TitlesOfParts>
  <Company>Quebecor World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Ways to Become a Recognized Thought Leader and Linchpin</dc:title>
  <dc:creator>Leslie Hughes;"Hans Eckman" &lt;hans@hanseckman.com&gt;</dc:creator>
  <cp:keywords/>
  <cp:lastModifiedBy>Hans Eckman</cp:lastModifiedBy>
  <cp:revision>2077</cp:revision>
  <cp:lastPrinted>2019-04-26T21:46:41Z</cp:lastPrinted>
  <dcterms:created xsi:type="dcterms:W3CDTF">2008-03-28T15:09:06Z</dcterms:created>
  <dcterms:modified xsi:type="dcterms:W3CDTF">2019-05-26T14:34:50Z</dcterms:modified>
</cp:coreProperties>
</file>