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24"/>
  </p:notesMasterIdLst>
  <p:handoutMasterIdLst>
    <p:handoutMasterId r:id="rId25"/>
  </p:handoutMasterIdLst>
  <p:sldIdLst>
    <p:sldId id="309" r:id="rId3"/>
    <p:sldId id="25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9" r:id="rId13"/>
    <p:sldId id="318" r:id="rId14"/>
    <p:sldId id="322" r:id="rId15"/>
    <p:sldId id="323" r:id="rId16"/>
    <p:sldId id="320" r:id="rId17"/>
    <p:sldId id="321" r:id="rId18"/>
    <p:sldId id="324" r:id="rId19"/>
    <p:sldId id="325" r:id="rId20"/>
    <p:sldId id="297" r:id="rId21"/>
    <p:sldId id="327" r:id="rId22"/>
    <p:sldId id="326" r:id="rId23"/>
  </p:sldIdLst>
  <p:sldSz cx="9144000" cy="5143500" type="screen16x9"/>
  <p:notesSz cx="9290050" cy="7004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B2B1B60-F474-4110-92EF-1C4D67A105C3}">
          <p14:sldIdLst>
            <p14:sldId id="309"/>
            <p14:sldId id="258"/>
            <p14:sldId id="310"/>
            <p14:sldId id="311"/>
          </p14:sldIdLst>
        </p14:section>
        <p14:section name="Building a Starting Point" id="{82D875C7-1664-4408-8EE8-01905A44C199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Classify Your Groups of Supporters" id="{5C1F835C-4BCE-4669-861F-91ECE4C47992}">
          <p14:sldIdLst>
            <p14:sldId id="319"/>
            <p14:sldId id="318"/>
          </p14:sldIdLst>
        </p14:section>
        <p14:section name="Four Techniques for Organizational Change" id="{374FAAD7-72DE-41E0-8ABE-26A6A2FE27D4}">
          <p14:sldIdLst>
            <p14:sldId id="322"/>
            <p14:sldId id="323"/>
            <p14:sldId id="320"/>
            <p14:sldId id="321"/>
          </p14:sldIdLst>
        </p14:section>
        <p14:section name="Conclusion" id="{96B0515A-E0A9-46A5-982F-D6E04CEE061D}">
          <p14:sldIdLst>
            <p14:sldId id="324"/>
            <p14:sldId id="325"/>
            <p14:sldId id="297"/>
          </p14:sldIdLst>
        </p14:section>
        <p14:section name="Workbook" id="{422D045E-8B88-49F8-A789-A1D0D6C880C6}">
          <p14:sldIdLst>
            <p14:sldId id="327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Eckman" initials="HE" lastIdx="1" clrIdx="0">
    <p:extLst>
      <p:ext uri="{19B8F6BF-5375-455C-9EA6-DF929625EA0E}">
        <p15:presenceInfo xmlns:p15="http://schemas.microsoft.com/office/powerpoint/2012/main" userId="S::heckman@infotech.com::d1dd2e50-943e-49d8-ae27-3f54400ed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33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9659" autoAdjust="0"/>
  </p:normalViewPr>
  <p:slideViewPr>
    <p:cSldViewPr>
      <p:cViewPr>
        <p:scale>
          <a:sx n="110" d="100"/>
          <a:sy n="110" d="100"/>
        </p:scale>
        <p:origin x="1542" y="4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5568"/>
    </p:cViewPr>
  </p:sorterViewPr>
  <p:notesViewPr>
    <p:cSldViewPr>
      <p:cViewPr varScale="1">
        <p:scale>
          <a:sx n="83" d="100"/>
          <a:sy n="83" d="100"/>
        </p:scale>
        <p:origin x="3816" y="84"/>
      </p:cViewPr>
      <p:guideLst>
        <p:guide orient="horz" pos="2206"/>
        <p:guide pos="29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2212" y="0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5E153219-A11D-44FA-A4C1-23D5A4C88BD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2632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2212" y="6652632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2DF8E892-20F9-4673-84D5-A75C7F24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3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5688" cy="351419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2212" y="0"/>
            <a:ext cx="4025688" cy="351419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5363F35D-D6F0-4CEB-9504-97DF65DD0E3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3175" y="874713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5" y="3370700"/>
            <a:ext cx="7432040" cy="2757845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2633"/>
            <a:ext cx="4025688" cy="35141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2212" y="6652633"/>
            <a:ext cx="4025688" cy="35141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47147A95-7091-40A4-AB29-17FA72777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A95-7091-40A4-AB29-17FA72777D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47A95-7091-40A4-AB29-17FA72777D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inkedin.com/in/hanseckman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PresPro\Templates\Content Update\2015\Transparent-Curve-TLE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350" y="1523207"/>
            <a:ext cx="9150350" cy="30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resPro\Templates\Content Update\2015\Transparent-Curve-TLE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-6350" y="931068"/>
            <a:ext cx="9153524" cy="30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7357" y="1529757"/>
            <a:ext cx="8269287" cy="1371600"/>
          </a:xfrm>
        </p:spPr>
        <p:txBody>
          <a:bodyPr anchor="ctr"/>
          <a:lstStyle>
            <a:lvl1pPr algn="ctr">
              <a:defRPr sz="4000" b="1" cap="all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37357" y="2893817"/>
            <a:ext cx="8269287" cy="911295"/>
          </a:xfr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336600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D835158-44E6-4F07-9B53-7BC44CA69C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9" y="4659982"/>
            <a:ext cx="1662199" cy="42367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F767CF4-64DD-4B8A-AC76-592ADA117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3768" y="4837051"/>
            <a:ext cx="4176464" cy="2466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D9D6F-E480-49C7-9440-10C706861C5D}"/>
              </a:ext>
            </a:extLst>
          </p:cNvPr>
          <p:cNvSpPr txBox="1"/>
          <p:nvPr userDrawn="1"/>
        </p:nvSpPr>
        <p:spPr>
          <a:xfrm>
            <a:off x="434183" y="3791457"/>
            <a:ext cx="8269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eorgia Pro Cond Semibold" panose="02040706050405020303" pitchFamily="18" charset="0"/>
              </a:rPr>
              <a:t>Hans Eckman | EckmanGuides.com | @HansEckman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Georgia Pro Cond Semibold" panose="02040706050405020303" pitchFamily="18" charset="0"/>
              </a:rPr>
            </a:b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Georgia Pro Cond Semibold" panose="02040706050405020303" pitchFamily="18" charset="0"/>
                <a:hlinkClick r:id="rId6"/>
              </a:rPr>
              <a:t>http://www.linkedin.com/in/hanseckman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Georgia Pro Cond Semibold" panose="02040706050405020303" pitchFamily="18" charset="0"/>
              </a:rPr>
              <a:t> 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Georgia Pro Cond Semibold" panose="020407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6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0">
                <a:latin typeface="Georgia Pro Cond Semibold" panose="02040706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30" y="742950"/>
            <a:ext cx="8335170" cy="377301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4CBCCF4-E08D-46A4-9203-FEC1CB6B1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2374" y="4924645"/>
            <a:ext cx="1335195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3E61863-3CBA-4AD1-A392-0F1887351936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B91D38-D354-47BD-B8B6-EA25576F0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071" y="4924645"/>
            <a:ext cx="4768303" cy="21602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2407BE7-E0BE-4953-9DDC-CDCFA68A2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2990" y="4925632"/>
            <a:ext cx="486447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1C96F3B-FD60-45FE-B33B-5C1B4868C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EB720-7829-47DD-A2E6-53871A359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4425" y="4574166"/>
            <a:ext cx="6605588" cy="350259"/>
          </a:xfrm>
        </p:spPr>
        <p:txBody>
          <a:bodyPr anchor="b">
            <a:normAutofit/>
          </a:bodyPr>
          <a:lstStyle>
            <a:lvl1pPr marL="0" indent="0" algn="r">
              <a:buNone/>
              <a:defRPr sz="9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3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31" y="57150"/>
            <a:ext cx="4480560" cy="114644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b="0">
                <a:latin typeface="Georgia Pro Cond Semibold" panose="02040706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429" y="1203598"/>
            <a:ext cx="4480559" cy="33705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990" y="0"/>
            <a:ext cx="400701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139D9A0-91CE-44AD-8DDC-A268C902A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071" y="4924645"/>
            <a:ext cx="4768303" cy="21602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8AEC8C-FD85-4679-B0C5-D5A47BB77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4425" y="4574166"/>
            <a:ext cx="6605588" cy="350259"/>
          </a:xfrm>
        </p:spPr>
        <p:txBody>
          <a:bodyPr anchor="b">
            <a:normAutofit/>
          </a:bodyPr>
          <a:lstStyle>
            <a:lvl1pPr marL="0" indent="0">
              <a:buNone/>
              <a:defRPr sz="9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98B077C-8B98-472A-8734-7215FD7D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2374" y="4924645"/>
            <a:ext cx="1335195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4A399-7568-4996-BA11-E5E63E90427F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4C4D2F-3FC8-4B6F-9148-462B024D9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2990" y="4925632"/>
            <a:ext cx="486447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1C96F3B-FD60-45FE-B33B-5C1B4868C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7BD46D-B2F7-F653-9F2B-6366929F7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6990" y="0"/>
            <a:ext cx="400701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31" y="57150"/>
            <a:ext cx="4480560" cy="114644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b="0">
                <a:latin typeface="Georgia Pro Cond Semibold" panose="02040706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431" y="1177810"/>
            <a:ext cx="4114800" cy="1714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98B077C-8B98-472A-8734-7215FD7D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2374" y="4924645"/>
            <a:ext cx="1335195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CF97D8-C4C3-4384-994B-E7E80C755CC6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139D9A0-91CE-44AD-8DDC-A268C902A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071" y="4924645"/>
            <a:ext cx="4768303" cy="21602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4C4D2F-3FC8-4B6F-9148-462B024D9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2990" y="4925632"/>
            <a:ext cx="486447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1C96F3B-FD60-45FE-B33B-5C1B4868C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8AEC8C-FD85-4679-B0C5-D5A47BB77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4425" y="4574166"/>
            <a:ext cx="6605588" cy="350259"/>
          </a:xfrm>
        </p:spPr>
        <p:txBody>
          <a:bodyPr anchor="b">
            <a:normAutofit/>
          </a:bodyPr>
          <a:lstStyle>
            <a:lvl1pPr marL="0" indent="0">
              <a:buNone/>
              <a:defRPr sz="9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BF1E4F-F169-4020-91CD-BDE814164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431" y="2917709"/>
            <a:ext cx="4114800" cy="16536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312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30" y="57150"/>
            <a:ext cx="8318401" cy="112066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b="0">
                <a:latin typeface="Georgia Pro Cond Semibold" panose="02040706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431" y="1177810"/>
            <a:ext cx="4114800" cy="1714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98B077C-8B98-472A-8734-7215FD7D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2374" y="4924645"/>
            <a:ext cx="1335195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CF97D8-C4C3-4384-994B-E7E80C755CC6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139D9A0-91CE-44AD-8DDC-A268C902A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071" y="4924645"/>
            <a:ext cx="4768303" cy="21602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4C4D2F-3FC8-4B6F-9148-462B024D9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2990" y="4925632"/>
            <a:ext cx="486447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1C96F3B-FD60-45FE-B33B-5C1B4868C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8AEC8C-FD85-4679-B0C5-D5A47BB77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4425" y="4574166"/>
            <a:ext cx="6605588" cy="350259"/>
          </a:xfrm>
        </p:spPr>
        <p:txBody>
          <a:bodyPr anchor="b">
            <a:normAutofit/>
          </a:bodyPr>
          <a:lstStyle>
            <a:lvl1pPr marL="0" indent="0">
              <a:buNone/>
              <a:defRPr sz="9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BF1E4F-F169-4020-91CD-BDE814164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431" y="2917709"/>
            <a:ext cx="4114800" cy="16536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DBE6D8-054A-7B72-04E4-F485B5D983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60032" y="1177810"/>
            <a:ext cx="4114800" cy="1714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BF6B470-A681-8A6D-4B2B-F06642B9DF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32" y="2917709"/>
            <a:ext cx="4114800" cy="16536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010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56430" y="1164572"/>
            <a:ext cx="4068000" cy="34234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914264" y="1164572"/>
            <a:ext cx="4068000" cy="34234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56430" y="684750"/>
            <a:ext cx="40680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264" y="684750"/>
            <a:ext cx="40680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4BACCC2-57D3-475C-BBE7-2D995991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30" y="57150"/>
            <a:ext cx="8335169" cy="62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B065C4E-6BB1-41E3-8C12-453C67CD718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152374" y="4924645"/>
            <a:ext cx="1335195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91571F-0EBC-4894-85E2-B2E8EF250A84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B47181B-831D-4B34-B8A9-402C262EE3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384071" y="4924645"/>
            <a:ext cx="4768303" cy="21602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B90B1AD-5FA4-4053-82F9-54D21C219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2990" y="4925632"/>
            <a:ext cx="486447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1C96F3B-FD60-45FE-B33B-5C1B4868C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724E8F2-0421-4E4F-AF50-6E6F9D47A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4425" y="4574166"/>
            <a:ext cx="6605588" cy="350259"/>
          </a:xfrm>
        </p:spPr>
        <p:txBody>
          <a:bodyPr anchor="b">
            <a:normAutofit/>
          </a:bodyPr>
          <a:lstStyle>
            <a:lvl1pPr marL="0" indent="0" algn="r">
              <a:buNone/>
              <a:defRPr sz="9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48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56430" y="684749"/>
            <a:ext cx="5787778" cy="381561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4BACCC2-57D3-475C-BBE7-2D995991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31" y="57150"/>
            <a:ext cx="5787778" cy="62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B065C4E-6BB1-41E3-8C12-453C67CD718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152374" y="4924645"/>
            <a:ext cx="1335195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1A2FA8-C33D-4DCB-AB49-03A251CA94AB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B47181B-831D-4B34-B8A9-402C262EE3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384071" y="4924645"/>
            <a:ext cx="4768303" cy="21602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B90B1AD-5FA4-4053-82F9-54D21C219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2990" y="4925632"/>
            <a:ext cx="486447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1C96F3B-FD60-45FE-B33B-5C1B4868C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724E8F2-0421-4E4F-AF50-6E6F9D47A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4425" y="4574166"/>
            <a:ext cx="4059782" cy="350259"/>
          </a:xfrm>
        </p:spPr>
        <p:txBody>
          <a:bodyPr anchor="b">
            <a:normAutofit/>
          </a:bodyPr>
          <a:lstStyle>
            <a:lvl1pPr marL="0" indent="0" algn="l">
              <a:buNone/>
              <a:defRPr sz="9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A396AA-3A27-D66E-918C-F2509525A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431" y="1066311"/>
            <a:ext cx="5787776" cy="35050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C488ADC-9BEF-98F3-CB53-0FBCD023E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4208" y="0"/>
            <a:ext cx="2699792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8A3A31-83DF-6D8A-76E6-6BC077C92F42}"/>
              </a:ext>
            </a:extLst>
          </p:cNvPr>
          <p:cNvGrpSpPr/>
          <p:nvPr userDrawn="1"/>
        </p:nvGrpSpPr>
        <p:grpSpPr>
          <a:xfrm>
            <a:off x="2998381" y="3604408"/>
            <a:ext cx="3291840" cy="966927"/>
            <a:chOff x="2790556" y="3604408"/>
            <a:chExt cx="3291840" cy="96692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4AD294E-7FF2-8B97-25CA-EC4E7AF3AF6F}"/>
                </a:ext>
              </a:extLst>
            </p:cNvPr>
            <p:cNvGrpSpPr/>
            <p:nvPr userDrawn="1"/>
          </p:nvGrpSpPr>
          <p:grpSpPr>
            <a:xfrm>
              <a:off x="2790556" y="3604408"/>
              <a:ext cx="3291840" cy="887515"/>
              <a:chOff x="1467273" y="3205695"/>
              <a:chExt cx="3291840" cy="88751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437E99-1BE4-A616-3573-C2FB7F8FDAE7}"/>
                  </a:ext>
                </a:extLst>
              </p:cNvPr>
              <p:cNvSpPr txBox="1"/>
              <p:nvPr userDrawn="1"/>
            </p:nvSpPr>
            <p:spPr>
              <a:xfrm>
                <a:off x="1467273" y="3205695"/>
                <a:ext cx="1645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Control: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DF4219-5AEA-DBD9-EC28-9430785366F2}"/>
                  </a:ext>
                </a:extLst>
              </p:cNvPr>
              <p:cNvSpPr txBox="1"/>
              <p:nvPr userDrawn="1"/>
            </p:nvSpPr>
            <p:spPr>
              <a:xfrm>
                <a:off x="1467273" y="3723878"/>
                <a:ext cx="1645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Influence: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C01F08-8831-C11A-E8F0-01F452BB824B}"/>
                  </a:ext>
                </a:extLst>
              </p:cNvPr>
              <p:cNvSpPr txBox="1"/>
              <p:nvPr userDrawn="1"/>
            </p:nvSpPr>
            <p:spPr>
              <a:xfrm>
                <a:off x="3113193" y="3205695"/>
                <a:ext cx="1645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Difficulty: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340B68-357E-4BE4-5537-C7E3CB179B36}"/>
                  </a:ext>
                </a:extLst>
              </p:cNvPr>
              <p:cNvSpPr txBox="1"/>
              <p:nvPr userDrawn="1"/>
            </p:nvSpPr>
            <p:spPr>
              <a:xfrm>
                <a:off x="3110396" y="3723878"/>
                <a:ext cx="1645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Duration:</a:t>
                </a:r>
              </a:p>
            </p:txBody>
          </p: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7B3951F-E309-FFA9-C8CA-97BFBBFE2CD1}"/>
                </a:ext>
              </a:extLst>
            </p:cNvPr>
            <p:cNvSpPr/>
            <p:nvPr userDrawn="1"/>
          </p:nvSpPr>
          <p:spPr>
            <a:xfrm>
              <a:off x="2790556" y="3604408"/>
              <a:ext cx="3289043" cy="966927"/>
            </a:xfrm>
            <a:prstGeom prst="round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197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boo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791295"/>
            <a:ext cx="3817620" cy="201168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BF1E4F-F169-4020-91CD-BDE814164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440" y="3110752"/>
            <a:ext cx="3817620" cy="1837262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DBE6D8-054A-7B72-04E4-F485B5D983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0" y="791294"/>
            <a:ext cx="4450448" cy="3678182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047BE4-3C5D-21E1-9A16-1E6A42C0C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4939722"/>
            <a:ext cx="4552279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50610-6A75-CE66-74BF-BB7AC227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3478"/>
            <a:ext cx="8440483" cy="344548"/>
          </a:xfrm>
          <a:solidFill>
            <a:srgbClr val="EBF1DE">
              <a:alpha val="58039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 lang="en-US" sz="1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22A9B-5421-B5F3-D90A-19CFFE066570}"/>
              </a:ext>
            </a:extLst>
          </p:cNvPr>
          <p:cNvSpPr txBox="1"/>
          <p:nvPr userDrawn="1"/>
        </p:nvSpPr>
        <p:spPr>
          <a:xfrm>
            <a:off x="611560" y="483518"/>
            <a:ext cx="381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Destination Postcard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E0FEF-3132-FD7E-58F4-E0A5C6F6DB36}"/>
              </a:ext>
            </a:extLst>
          </p:cNvPr>
          <p:cNvSpPr txBox="1"/>
          <p:nvPr userDrawn="1"/>
        </p:nvSpPr>
        <p:spPr>
          <a:xfrm>
            <a:off x="4571378" y="483517"/>
            <a:ext cx="4450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Audiences - WIIFM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4C2DE-1BAA-F351-1627-5865A725CB1F}"/>
              </a:ext>
            </a:extLst>
          </p:cNvPr>
          <p:cNvSpPr txBox="1"/>
          <p:nvPr userDrawn="1"/>
        </p:nvSpPr>
        <p:spPr>
          <a:xfrm>
            <a:off x="619440" y="2802975"/>
            <a:ext cx="381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Critical Steps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EF1560-FF90-B6E8-BF36-33891DC30659}"/>
              </a:ext>
            </a:extLst>
          </p:cNvPr>
          <p:cNvGrpSpPr/>
          <p:nvPr userDrawn="1"/>
        </p:nvGrpSpPr>
        <p:grpSpPr>
          <a:xfrm>
            <a:off x="4488656" y="4654978"/>
            <a:ext cx="1371600" cy="276999"/>
            <a:chOff x="4166587" y="4654978"/>
            <a:chExt cx="1371600" cy="2769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D058AE-8A2F-5C71-13D4-C0F2204F20E0}"/>
                </a:ext>
              </a:extLst>
            </p:cNvPr>
            <p:cNvSpPr txBox="1"/>
            <p:nvPr userDrawn="1"/>
          </p:nvSpPr>
          <p:spPr>
            <a:xfrm>
              <a:off x="4166587" y="4654978"/>
              <a:ext cx="1371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effectLst/>
                  <a:latin typeface="+mn-lt"/>
                </a:rPr>
                <a:t>Top-down: 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E41547-D0D1-F5C0-0F8C-2FD4BC4DB6B1}"/>
                </a:ext>
              </a:extLst>
            </p:cNvPr>
            <p:cNvSpPr/>
            <p:nvPr userDrawn="1"/>
          </p:nvSpPr>
          <p:spPr>
            <a:xfrm>
              <a:off x="4987733" y="4697287"/>
              <a:ext cx="192381" cy="19238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B29064-AC5B-0E68-D2A0-FB86C9C65D21}"/>
              </a:ext>
            </a:extLst>
          </p:cNvPr>
          <p:cNvGrpSpPr/>
          <p:nvPr userDrawn="1"/>
        </p:nvGrpSpPr>
        <p:grpSpPr>
          <a:xfrm>
            <a:off x="5496768" y="4654978"/>
            <a:ext cx="1371600" cy="276999"/>
            <a:chOff x="5292080" y="4654978"/>
            <a:chExt cx="1371600" cy="2769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2C7597-E31A-3C58-D5E2-2E086E7A66BE}"/>
                </a:ext>
              </a:extLst>
            </p:cNvPr>
            <p:cNvSpPr txBox="1"/>
            <p:nvPr userDrawn="1"/>
          </p:nvSpPr>
          <p:spPr>
            <a:xfrm>
              <a:off x="5292080" y="4654978"/>
              <a:ext cx="1371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effectLst/>
                  <a:latin typeface="+mn-lt"/>
                </a:rPr>
                <a:t>Bottom-up: 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C285DE-263E-A374-F9E5-887A5174B6DB}"/>
                </a:ext>
              </a:extLst>
            </p:cNvPr>
            <p:cNvSpPr/>
            <p:nvPr userDrawn="1"/>
          </p:nvSpPr>
          <p:spPr>
            <a:xfrm>
              <a:off x="6170608" y="4697287"/>
              <a:ext cx="192381" cy="19238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E0B6F9-6AD2-ECD7-D7D1-6B2E3E984CE2}"/>
              </a:ext>
            </a:extLst>
          </p:cNvPr>
          <p:cNvGrpSpPr/>
          <p:nvPr userDrawn="1"/>
        </p:nvGrpSpPr>
        <p:grpSpPr>
          <a:xfrm>
            <a:off x="6526224" y="4647233"/>
            <a:ext cx="1430152" cy="276999"/>
            <a:chOff x="6408363" y="4654978"/>
            <a:chExt cx="1430152" cy="2769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E4BE6E-8BEF-E074-52DC-C5CD50747C8B}"/>
                </a:ext>
              </a:extLst>
            </p:cNvPr>
            <p:cNvSpPr txBox="1"/>
            <p:nvPr userDrawn="1"/>
          </p:nvSpPr>
          <p:spPr>
            <a:xfrm>
              <a:off x="6408363" y="4654978"/>
              <a:ext cx="1371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effectLst/>
                  <a:latin typeface="+mn-lt"/>
                </a:rPr>
                <a:t>Pain compliance: 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F640E-706C-F745-3523-4DA45DF365EF}"/>
                </a:ext>
              </a:extLst>
            </p:cNvPr>
            <p:cNvSpPr/>
            <p:nvPr userDrawn="1"/>
          </p:nvSpPr>
          <p:spPr>
            <a:xfrm>
              <a:off x="7646134" y="4697287"/>
              <a:ext cx="192381" cy="19238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E5954E-2EFE-E2B4-C93B-9E49B9614C99}"/>
              </a:ext>
            </a:extLst>
          </p:cNvPr>
          <p:cNvGrpSpPr/>
          <p:nvPr userDrawn="1"/>
        </p:nvGrpSpPr>
        <p:grpSpPr>
          <a:xfrm>
            <a:off x="7959391" y="4654977"/>
            <a:ext cx="1092652" cy="276999"/>
            <a:chOff x="7402463" y="4654978"/>
            <a:chExt cx="1092652" cy="2769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A6D49B-77EA-A581-24E9-DDEBF88921AA}"/>
                </a:ext>
              </a:extLst>
            </p:cNvPr>
            <p:cNvSpPr txBox="1"/>
            <p:nvPr userDrawn="1"/>
          </p:nvSpPr>
          <p:spPr>
            <a:xfrm>
              <a:off x="7402463" y="4654978"/>
              <a:ext cx="109265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effectLst/>
                  <a:latin typeface="+mn-lt"/>
                </a:rPr>
                <a:t>Subversion: 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66421E-4CC6-FF63-7900-B33CEA08B677}"/>
                </a:ext>
              </a:extLst>
            </p:cNvPr>
            <p:cNvSpPr/>
            <p:nvPr userDrawn="1"/>
          </p:nvSpPr>
          <p:spPr>
            <a:xfrm>
              <a:off x="8302734" y="4697287"/>
              <a:ext cx="192381" cy="19238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02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book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36" y="267494"/>
            <a:ext cx="4114800" cy="228600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BF1E4F-F169-4020-91CD-BDE814164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036" y="2638645"/>
            <a:ext cx="4114800" cy="228600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DBE6D8-054A-7B72-04E4-F485B5D983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74637" y="267494"/>
            <a:ext cx="4114800" cy="228600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BF6B470-A681-8A6D-4B2B-F06642B9DF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4637" y="2638645"/>
            <a:ext cx="4114800" cy="228600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047BE4-3C5D-21E1-9A16-1E6A42C0C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3296" y="4939722"/>
            <a:ext cx="4768303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4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PresPro\Templates\Content Update\2015\Transparent-Curve-TXT2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65771" cy="51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30" y="57150"/>
            <a:ext cx="8335169" cy="62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430" y="742950"/>
            <a:ext cx="8335169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31" y="4587974"/>
            <a:ext cx="1712219" cy="57074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52374" y="4924645"/>
            <a:ext cx="1335195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A688A0-EBA0-4195-884B-9C1608C365F4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071" y="4924645"/>
            <a:ext cx="4768303" cy="21602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2990" y="4925632"/>
            <a:ext cx="486447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1C96F3B-FD60-45FE-B33B-5C1B4868C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1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73" r:id="rId3"/>
    <p:sldLayoutId id="2147483675" r:id="rId4"/>
    <p:sldLayoutId id="2147483687" r:id="rId5"/>
    <p:sldLayoutId id="2147483653" r:id="rId6"/>
    <p:sldLayoutId id="2147483678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eorgia Pro Cond Semibold" panose="02040706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PresPro\Templates\Content Update\2015\Transparent-Curve-TXT2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65771" cy="51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30" y="57150"/>
            <a:ext cx="8335169" cy="62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430" y="742950"/>
            <a:ext cx="8335169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8184" y="4939722"/>
            <a:ext cx="2763415" cy="21602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©2023 Hans Eckman  |  EckmanGuides.com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4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eorgia Pro Cond Semibold" panose="02040706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olleagues-standing-together-wearing-headphones-8866809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hyperlink" Target="https://www.pexels.com/photo/businesswomen-in-an-office-4427501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2" Type="http://schemas.openxmlformats.org/officeDocument/2006/relationships/hyperlink" Target="https://www.pexels.com/photo/woman-assisting-her-colleague-568582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jpeg"/><Relationship Id="rId7" Type="http://schemas.openxmlformats.org/officeDocument/2006/relationships/image" Target="../media/image24.png"/><Relationship Id="rId2" Type="http://schemas.openxmlformats.org/officeDocument/2006/relationships/hyperlink" Target="https://www.pexels.com/photo/frustrated-businesswoman-sitting-at-an-office-desk-12911178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3.wdp"/><Relationship Id="rId2" Type="http://schemas.openxmlformats.org/officeDocument/2006/relationships/hyperlink" Target="https://www.pexels.com/photo/children-in-halloween-costumes-in-studio-7139987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draw-a-light-bulb-in-white-board-3758105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anseckman" TargetMode="External"/><Relationship Id="rId3" Type="http://schemas.openxmlformats.org/officeDocument/2006/relationships/hyperlink" Target="http://eckmanguides.com/" TargetMode="External"/><Relationship Id="rId7" Type="http://schemas.openxmlformats.org/officeDocument/2006/relationships/hyperlink" Target="https://www.facebook.com/EckmanGuid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VcJ70vc3COPzwFneWL2kqA" TargetMode="External"/><Relationship Id="rId5" Type="http://schemas.openxmlformats.org/officeDocument/2006/relationships/hyperlink" Target="http://www.linkedin.com/in/hanseckman" TargetMode="External"/><Relationship Id="rId4" Type="http://schemas.openxmlformats.org/officeDocument/2006/relationships/hyperlink" Target="mailto:Hans@HansEckman.com" TargetMode="Externa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exels.com/photo/notes-on-board-3782134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draw-a-light-bulb-in-white-board-3758105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thbrothers.com/books/switch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www.pexels.com/photo/man-riding-on-an-elephant-1457075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riding-on-an-elephant-14570757/" TargetMode="External"/><Relationship Id="rId2" Type="http://schemas.openxmlformats.org/officeDocument/2006/relationships/hyperlink" Target="https://heathbrothers.com/books/switch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thbrothers.com/books/switch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photo/person-holding-two-postcards-152062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thbrothers.com/books/switch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photo/person-holding-two-postcards-152062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indian-wedding-ceremony-12719160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323F-839C-47A0-94C2-606C10BB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Improving from the Inside</a:t>
            </a:r>
            <a:endParaRPr lang="en-CA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93E64-D2A6-45EB-9AA7-A0AC0EE03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Creating positive change without authority </a:t>
            </a:r>
            <a:endParaRPr lang="en-CA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B764B-8ACE-4513-98A9-261274C26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9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9A36-F97A-4273-00A0-56B5D6C4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Build your army of champions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6162-0722-9987-6E0F-FC6A4A3AEE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Quantify your impacted audience.</a:t>
            </a:r>
          </a:p>
          <a:p>
            <a:r>
              <a:rPr lang="en-US" dirty="0"/>
              <a:t>Find thought leaders and change agents.</a:t>
            </a:r>
          </a:p>
          <a:p>
            <a:r>
              <a:rPr lang="en-US" dirty="0"/>
              <a:t>Align them to your destination postcard and critical steps.</a:t>
            </a:r>
          </a:p>
          <a:p>
            <a:r>
              <a:rPr lang="en-US" dirty="0"/>
              <a:t>Next, we’ll start to build your army.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F78A34-A1E8-296D-569F-07D252B3D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074" y="0"/>
            <a:ext cx="3717925" cy="5236046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79352-FDA6-4EB8-8CFE-7830C39BC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6958CE-3A66-FC48-2FB5-FCDFD4F1FB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Photo by </a:t>
            </a:r>
            <a:r>
              <a:rPr lang="pl-PL" dirty="0">
                <a:hlinkClick r:id="rId3"/>
              </a:rPr>
              <a:t>Yan Krukau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42935-5EEB-D97E-36DB-84DA1596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A399-7568-4996-BA11-E5E63E90427F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1021DC-8462-8CF4-9F33-85C41907B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2E706-79D5-7D5C-87BF-B2180A7EF4A8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01" y="941731"/>
            <a:ext cx="5022555" cy="363102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9A9A63-B1BE-5461-8771-8F97BB3A4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414" y="1944770"/>
            <a:ext cx="3051929" cy="15160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Influencers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No impact or interest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High authority through position or reputation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D3CD6CB-0025-4BBE-D515-2A4146196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1282" y="2859782"/>
            <a:ext cx="3051929" cy="8640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Impacts their daily operations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High impact and interest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Low authority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BEAF3-9493-23CE-6DF4-5F38DF1BE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8210" y="1682029"/>
            <a:ext cx="1780026" cy="336451"/>
          </a:xfrm>
        </p:spPr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B56A9BC-692A-F537-5A82-116CF6A6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your audiences into manageable groups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EA262-2F95-2A61-5096-564B805AAD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CF97D8-C4C3-4384-994B-E7E80C755CC6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901CA-8D17-205E-8A79-36377F98BA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B3AC5-7BB3-06A6-2B87-2D8B781DB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8864BC-70EF-F1B2-91BB-D7054C7F8E67}"/>
              </a:ext>
            </a:extLst>
          </p:cNvPr>
          <p:cNvSpPr txBox="1"/>
          <p:nvPr/>
        </p:nvSpPr>
        <p:spPr>
          <a:xfrm>
            <a:off x="3442343" y="657878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Indirect Daily Impact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CA4771-9A14-ABCB-FAD9-BA1C4D23B7FB}"/>
              </a:ext>
            </a:extLst>
          </p:cNvPr>
          <p:cNvSpPr txBox="1"/>
          <p:nvPr/>
        </p:nvSpPr>
        <p:spPr>
          <a:xfrm>
            <a:off x="3442343" y="4475118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Direct Daily Impact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F2DAD81-B512-FF48-4A7E-0DF6BAE18407}"/>
              </a:ext>
            </a:extLst>
          </p:cNvPr>
          <p:cNvSpPr txBox="1">
            <a:spLocks/>
          </p:cNvSpPr>
          <p:nvPr/>
        </p:nvSpPr>
        <p:spPr>
          <a:xfrm>
            <a:off x="3829691" y="2964279"/>
            <a:ext cx="1877065" cy="655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Consumers and End-Users</a:t>
            </a:r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9666503D-1C3F-5BE5-53EB-523B64164FBD}"/>
              </a:ext>
            </a:extLst>
          </p:cNvPr>
          <p:cNvSpPr txBox="1">
            <a:spLocks/>
          </p:cNvSpPr>
          <p:nvPr/>
        </p:nvSpPr>
        <p:spPr>
          <a:xfrm>
            <a:off x="6031282" y="1418209"/>
            <a:ext cx="3051929" cy="864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Impacts their overall success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High interest and low impact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High authority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202B8B4D-0389-4B94-E9CA-1501EDD63C42}"/>
              </a:ext>
            </a:extLst>
          </p:cNvPr>
          <p:cNvSpPr txBox="1">
            <a:spLocks/>
          </p:cNvSpPr>
          <p:nvPr/>
        </p:nvSpPr>
        <p:spPr>
          <a:xfrm>
            <a:off x="1033456" y="3703766"/>
            <a:ext cx="3051929" cy="79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2"/>
                </a:solidFill>
              </a:rPr>
              <a:t>Controllers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400" dirty="0">
                <a:solidFill>
                  <a:schemeClr val="accent2"/>
                </a:solidFill>
              </a:rPr>
              <a:t>No impact or interest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400" dirty="0">
                <a:solidFill>
                  <a:schemeClr val="accent2"/>
                </a:solidFill>
              </a:rPr>
              <a:t>Enforce policies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E59A7CED-0EF2-18B4-CB14-33EDE09860B1}"/>
              </a:ext>
            </a:extLst>
          </p:cNvPr>
          <p:cNvSpPr/>
          <p:nvPr/>
        </p:nvSpPr>
        <p:spPr>
          <a:xfrm>
            <a:off x="2267744" y="1656103"/>
            <a:ext cx="1610466" cy="593905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build="allAtOnce"/>
      <p:bldP spid="4" grpId="0" build="p"/>
      <p:bldP spid="8" grpId="0"/>
      <p:bldP spid="20" grpId="0" build="allAtOnce"/>
      <p:bldP spid="21" grpId="0" build="allAtOnce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B56A9BC-692A-F537-5A82-116CF6A6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your audiences into manageable groups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9A9A63-B1BE-5461-8771-8F97BB3A4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431" y="1177810"/>
            <a:ext cx="4114800" cy="1645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Consumers and End-Users</a:t>
            </a:r>
          </a:p>
          <a:p>
            <a:r>
              <a:rPr lang="en-US" dirty="0"/>
              <a:t>Impacts their daily operations</a:t>
            </a:r>
          </a:p>
          <a:p>
            <a:r>
              <a:rPr lang="en-US" dirty="0"/>
              <a:t>High impact and interest</a:t>
            </a:r>
          </a:p>
          <a:p>
            <a:r>
              <a:rPr lang="en-US" dirty="0"/>
              <a:t>Low authority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EA262-2F95-2A61-5096-564B805A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7D8-C4C3-4384-994B-E7E80C755CC6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901CA-8D17-205E-8A79-36377F98B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B3AC5-7BB3-06A6-2B87-2D8B781DB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0A6565B-E178-7FC3-5AFF-94EFCA40E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4359F7-E378-130C-6BC4-94A9CF9B69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431" y="2917709"/>
            <a:ext cx="4114800" cy="1645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Controllers</a:t>
            </a:r>
          </a:p>
          <a:p>
            <a:r>
              <a:rPr lang="en-US" dirty="0"/>
              <a:t>No impact or interest</a:t>
            </a:r>
          </a:p>
          <a:p>
            <a:r>
              <a:rPr lang="en-US" dirty="0"/>
              <a:t>Enforce policies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D3CD6CB-0025-4BBE-D515-2A41461963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60032" y="1177810"/>
            <a:ext cx="4114800" cy="1645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Stakeholders</a:t>
            </a:r>
          </a:p>
          <a:p>
            <a:r>
              <a:rPr lang="en-US" dirty="0"/>
              <a:t>Impacts their overall success</a:t>
            </a:r>
          </a:p>
          <a:p>
            <a:r>
              <a:rPr lang="en-US" dirty="0"/>
              <a:t>High interest and low impact</a:t>
            </a:r>
          </a:p>
          <a:p>
            <a:r>
              <a:rPr lang="en-US" dirty="0"/>
              <a:t>High authority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05215A-55A7-E9E2-5FCC-ED2282DA9E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32" y="2917709"/>
            <a:ext cx="4114800" cy="1645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Influencers</a:t>
            </a:r>
          </a:p>
          <a:p>
            <a:r>
              <a:rPr lang="en-US" dirty="0"/>
              <a:t>No impact or interest</a:t>
            </a:r>
          </a:p>
          <a:p>
            <a:r>
              <a:rPr lang="en-US" dirty="0"/>
              <a:t>High authority through position or reputation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3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26203-335D-E295-D8E9-5112DCEA3E8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Find a leader and make it their idea!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31A0-3F15-CBDD-3B95-625EC7DC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Techniques: Top-down initiative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9B2A5-F61D-53C6-D55E-2ADD7F8466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1229B8-AADC-4448-898D-4600D82CA762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E0967-70DE-AB5E-B8C4-2AD1A6C452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C9979-D7F8-949C-33BD-9FE686B6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BB39A6-8662-3A50-4560-30590AC8F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 by</a:t>
            </a:r>
            <a:r>
              <a:rPr lang="en-US" dirty="0">
                <a:hlinkClick r:id="rId2"/>
              </a:rPr>
              <a:t> August de Richelieu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661E80-C877-E111-7AF5-47BF9C0A4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Find </a:t>
            </a:r>
            <a:r>
              <a:rPr lang="en-US" sz="1800" dirty="0">
                <a:latin typeface="Calibri" panose="020F0502020204030204" pitchFamily="34" charset="0"/>
              </a:rPr>
              <a:t>champions in positions of authority and/or influence.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Convince them sponsor the solution.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Find change agents to help implement the idea.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Work with them to ensure the integrity of your idea is maintained.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Activity: </a:t>
            </a:r>
            <a:r>
              <a:rPr lang="en-US" sz="1800" dirty="0">
                <a:effectLst/>
                <a:latin typeface="Calibri" panose="020F0502020204030204" pitchFamily="34" charset="0"/>
              </a:rPr>
              <a:t>If this could apply, add it to your idea card.</a:t>
            </a:r>
            <a:endParaRPr lang="en-US" dirty="0"/>
          </a:p>
        </p:txBody>
      </p:sp>
      <p:pic>
        <p:nvPicPr>
          <p:cNvPr id="24" name="Content Placeholder 23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EDB45C60-38C2-1B4A-59B0-9CAD86A637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9"/>
          <a:stretch/>
        </p:blipFill>
        <p:spPr>
          <a:xfrm flipH="1">
            <a:off x="6443661" y="0"/>
            <a:ext cx="2700337" cy="523604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038A6A-01A2-9A22-5200-FADBE9000D71}"/>
              </a:ext>
            </a:extLst>
          </p:cNvPr>
          <p:cNvPicPr>
            <a:picLocks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873" y="3614034"/>
            <a:ext cx="399180" cy="399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DE8CFD-BF5E-3B3C-16A4-CC1CE8589DD5}"/>
              </a:ext>
            </a:extLst>
          </p:cNvPr>
          <p:cNvPicPr>
            <a:picLocks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820" y="3614034"/>
            <a:ext cx="399180" cy="399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B09BF2-3175-9111-08F0-C1D7D460E0C9}"/>
              </a:ext>
            </a:extLst>
          </p:cNvPr>
          <p:cNvPicPr>
            <a:picLocks/>
          </p:cNvPicPr>
          <p:nvPr/>
        </p:nvPicPr>
        <p:blipFill>
          <a:blip r:embed="rId6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873" y="4094127"/>
            <a:ext cx="399180" cy="3991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A7A31C-C02A-4D22-616F-11B50A1DF1A5}"/>
              </a:ext>
            </a:extLst>
          </p:cNvPr>
          <p:cNvPicPr>
            <a:picLocks/>
          </p:cNvPicPr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376" y="4127241"/>
            <a:ext cx="330067" cy="33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877E04-AB3D-9975-32FA-33209B7B0CA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Target users by providing a better way.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31A0-3F15-CBDD-3B95-625EC7DC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Techniques: Grassroots/bottom-up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9B2A5-F61D-53C6-D55E-2ADD7F8466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1229B8-AADC-4448-898D-4600D82CA762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E0967-70DE-AB5E-B8C4-2AD1A6C452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C9979-D7F8-949C-33BD-9FE686B6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8BF9713-02F2-6803-C125-2EEC38F15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 by </a:t>
            </a:r>
            <a:r>
              <a:rPr lang="en-US" dirty="0" err="1">
                <a:hlinkClick r:id="rId2"/>
              </a:rPr>
              <a:t>Tima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Miroshnichenko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2F0823D-9A20-0984-5667-4A2915CD5C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Share and spread your idea directly with the end-users who could benefit from the WIIFM.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Make it super easy for more people to use and spread your idea.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W</a:t>
            </a:r>
            <a:r>
              <a:rPr lang="en-US" dirty="0">
                <a:latin typeface="Calibri" panose="020F0502020204030204" pitchFamily="34" charset="0"/>
              </a:rPr>
              <a:t>atch</a:t>
            </a:r>
            <a:r>
              <a:rPr lang="en-US" sz="2000" dirty="0">
                <a:effectLst/>
                <a:latin typeface="Calibri" panose="020F0502020204030204" pitchFamily="34" charset="0"/>
              </a:rPr>
              <a:t> for the tipping point, then find the right owner or sponsor to make it official.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Activity: </a:t>
            </a:r>
            <a:r>
              <a:rPr lang="en-US" sz="2000" dirty="0">
                <a:effectLst/>
                <a:latin typeface="Calibri" panose="020F0502020204030204" pitchFamily="34" charset="0"/>
              </a:rPr>
              <a:t>If this could apply, add it to your idea card.</a:t>
            </a:r>
            <a:endParaRPr lang="en-US" dirty="0"/>
          </a:p>
        </p:txBody>
      </p:sp>
      <p:pic>
        <p:nvPicPr>
          <p:cNvPr id="24" name="Content Placeholder 23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86D52DB0-6A8F-FCB8-A938-F234D8C906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8" b="-418"/>
          <a:stretch/>
        </p:blipFill>
        <p:spPr>
          <a:xfrm>
            <a:off x="6443663" y="-92545"/>
            <a:ext cx="2700337" cy="5328592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AD37B5-ADBC-D638-48E6-A0A8FC4C52E3}"/>
              </a:ext>
            </a:extLst>
          </p:cNvPr>
          <p:cNvPicPr>
            <a:picLocks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38" y="3617930"/>
            <a:ext cx="399180" cy="399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EB9C6B-9F60-123B-DEFD-5F2AD52E880E}"/>
              </a:ext>
            </a:extLst>
          </p:cNvPr>
          <p:cNvPicPr>
            <a:picLocks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38" y="4118386"/>
            <a:ext cx="399180" cy="399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26028A-54C4-08E5-7D6F-742B3F04CEE0}"/>
              </a:ext>
            </a:extLst>
          </p:cNvPr>
          <p:cNvPicPr>
            <a:picLocks/>
          </p:cNvPicPr>
          <p:nvPr/>
        </p:nvPicPr>
        <p:blipFill>
          <a:blip r:embed="rId6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26" y="3610943"/>
            <a:ext cx="399180" cy="3991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B23469-4171-9A7F-B539-E62F064D99AE}"/>
              </a:ext>
            </a:extLst>
          </p:cNvPr>
          <p:cNvPicPr>
            <a:picLocks/>
          </p:cNvPicPr>
          <p:nvPr/>
        </p:nvPicPr>
        <p:blipFill>
          <a:blip r:embed="rId6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550" y="4124636"/>
            <a:ext cx="399180" cy="3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85EBBC-2EE8-FEE7-1827-AD1F23049B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Make the bad path scary, annoying, and hard.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31A0-3F15-CBDD-3B95-625EC7DC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Techniques: Pain compliance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9B2A5-F61D-53C6-D55E-2ADD7F8466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1229B8-AADC-4448-898D-4600D82CA762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E0967-70DE-AB5E-B8C4-2AD1A6C452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C9979-D7F8-949C-33BD-9FE686B6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0203CF-70E2-FFB1-8994-C69299A41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/>
              <a:t>Photo by </a:t>
            </a:r>
            <a:r>
              <a:rPr lang="pl-PL" dirty="0">
                <a:hlinkClick r:id="rId2"/>
              </a:rPr>
              <a:t>Mizuno K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7660CA7-9B38-ED3A-B307-91A0AC0E6B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Pain relivers are more effective than gain creators.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Plan the easy path to use your idea and make it as simple as possible.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Influence or change the current processes to make them as annoying, difficult, and slow as possible.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Activity: </a:t>
            </a:r>
            <a:r>
              <a:rPr lang="en-US" sz="2000" dirty="0">
                <a:effectLst/>
                <a:latin typeface="Calibri" panose="020F0502020204030204" pitchFamily="34" charset="0"/>
              </a:rPr>
              <a:t>If this could apply, add it to your idea card.</a:t>
            </a:r>
            <a:endParaRPr lang="en-US" dirty="0"/>
          </a:p>
        </p:txBody>
      </p:sp>
      <p:pic>
        <p:nvPicPr>
          <p:cNvPr id="27" name="Content Placeholder 26" descr="A picture containing text, person, computer, desk&#10;&#10;Description automatically generated">
            <a:extLst>
              <a:ext uri="{FF2B5EF4-FFF2-40B4-BE49-F238E27FC236}">
                <a16:creationId xmlns:a16="http://schemas.microsoft.com/office/drawing/2014/main" id="{EB489F60-6AB6-8EFC-94D2-F82151ADC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7"/>
          <a:stretch/>
        </p:blipFill>
        <p:spPr>
          <a:xfrm>
            <a:off x="6443663" y="-92545"/>
            <a:ext cx="2700337" cy="5328592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68EE79-E28C-2D48-6978-F69F9F599A5D}"/>
              </a:ext>
            </a:extLst>
          </p:cNvPr>
          <p:cNvPicPr>
            <a:picLocks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782" y="4124636"/>
            <a:ext cx="399180" cy="3991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C3E31E-586E-A2CC-C02D-BAB88C94E179}"/>
              </a:ext>
            </a:extLst>
          </p:cNvPr>
          <p:cNvPicPr>
            <a:picLocks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764" y="3652486"/>
            <a:ext cx="330067" cy="3300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CD8D40-409C-FA2E-35DB-30ADB8DE1C93}"/>
              </a:ext>
            </a:extLst>
          </p:cNvPr>
          <p:cNvPicPr>
            <a:picLocks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38" y="3617930"/>
            <a:ext cx="399180" cy="3991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7F2C21-CC2E-7A5B-12C3-CAFD2F349791}"/>
              </a:ext>
            </a:extLst>
          </p:cNvPr>
          <p:cNvPicPr>
            <a:picLocks/>
          </p:cNvPicPr>
          <p:nvPr/>
        </p:nvPicPr>
        <p:blipFill>
          <a:blip r:embed="rId7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550" y="4124636"/>
            <a:ext cx="399180" cy="3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1B72DB-BDD1-0C4F-3B38-A79E690C6E8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Undermine the bad while promoting a better way.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31A0-3F15-CBDD-3B95-625EC7DC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Techniques: Subversion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9B2A5-F61D-53C6-D55E-2ADD7F8466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1229B8-AADC-4448-898D-4600D82CA762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E0967-70DE-AB5E-B8C4-2AD1A6C452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C9979-D7F8-949C-33BD-9FE686B6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5C5526D-59DA-8872-DEB8-A0D23D0AB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2"/>
              </a:rPr>
              <a:t>Monstera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A67E1E7-043A-CCD0-559E-E04F71BEFC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Work to ruin or impede the bad processes or current way of doing things.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Make casual, but not career limiting, comments to draw attention to the inefficiencies.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Suggest your idea to change agents who might champion the idea as their own.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Activity: </a:t>
            </a:r>
            <a:r>
              <a:rPr lang="en-US" sz="2000" dirty="0">
                <a:effectLst/>
                <a:latin typeface="Calibri" panose="020F0502020204030204" pitchFamily="34" charset="0"/>
              </a:rPr>
              <a:t>If this could apply, add it to your idea card.</a:t>
            </a:r>
            <a:endParaRPr lang="en-US" dirty="0"/>
          </a:p>
        </p:txBody>
      </p:sp>
      <p:pic>
        <p:nvPicPr>
          <p:cNvPr id="37" name="Content Placeholder 36" descr="A couple of girls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1C58E0B-90D3-1BC9-3A7A-DCC579DD9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5"/>
          <a:stretch/>
        </p:blipFill>
        <p:spPr>
          <a:xfrm>
            <a:off x="6443663" y="1"/>
            <a:ext cx="2700337" cy="5236046"/>
          </a:xfr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AAED2C-9465-E34A-FB6A-DFE74A5EEDD7}"/>
              </a:ext>
            </a:extLst>
          </p:cNvPr>
          <p:cNvPicPr>
            <a:picLocks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550" y="4123791"/>
            <a:ext cx="399180" cy="399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DA4352-D9B0-6C26-DA34-7C326B5909DC}"/>
              </a:ext>
            </a:extLst>
          </p:cNvPr>
          <p:cNvPicPr>
            <a:picLocks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38" y="3610943"/>
            <a:ext cx="399180" cy="399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0BDA13-28FB-A877-F733-E20D2AAE6348}"/>
              </a:ext>
            </a:extLst>
          </p:cNvPr>
          <p:cNvPicPr>
            <a:picLocks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38" y="4118386"/>
            <a:ext cx="399180" cy="3991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9EF7E7-1E85-B22F-6BE8-3F48475B70E6}"/>
              </a:ext>
            </a:extLst>
          </p:cNvPr>
          <p:cNvPicPr>
            <a:picLocks/>
          </p:cNvPicPr>
          <p:nvPr/>
        </p:nvPicPr>
        <p:blipFill>
          <a:blip r:embed="rId6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26" y="3610943"/>
            <a:ext cx="399180" cy="3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C64C-03DC-E618-4129-A7891548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999263"/>
            <a:ext cx="4248472" cy="1356463"/>
          </a:xfrm>
        </p:spPr>
        <p:txBody>
          <a:bodyPr/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Finding ideas isn’t the problem…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852CECBA-74E6-90A7-573A-B8B0C8987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991" y="0"/>
            <a:ext cx="4007009" cy="523604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1FE75-E566-BFBB-EC73-ADB9AE0A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551-A321-4F59-B9CC-FCA450F2E279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FE758-61F5-28B5-8060-3FF2DD8BB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1D763-25F2-60E6-DD2F-3BFCD8F3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217600-C42C-D3BD-7D1A-7949B08F1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  <a:hlinkClick r:id="rId3"/>
              </a:rPr>
              <a:t>Photo by Andrea Piacquadio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59D70B-CDD1-A2CB-2F8E-322F29976051}"/>
              </a:ext>
            </a:extLst>
          </p:cNvPr>
          <p:cNvSpPr txBox="1">
            <a:spLocks/>
          </p:cNvSpPr>
          <p:nvPr/>
        </p:nvSpPr>
        <p:spPr>
          <a:xfrm>
            <a:off x="539553" y="2787773"/>
            <a:ext cx="4248472" cy="1356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chemeClr val="tx1"/>
                </a:solidFill>
                <a:latin typeface="Georgia Pro Cond Semibold" panose="02040706050405020303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Implementing them is!</a:t>
            </a:r>
          </a:p>
        </p:txBody>
      </p:sp>
    </p:spTree>
    <p:extLst>
      <p:ext uri="{BB962C8B-B14F-4D97-AF65-F5344CB8AC3E}">
        <p14:creationId xmlns:p14="http://schemas.microsoft.com/office/powerpoint/2010/main" val="36050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A93A-C991-0545-3864-DB12C24A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1FC3D-168A-6AB5-919C-0B9BF3252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Change must speak to the rider and the elephant.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Start with a Destination Postcard and script the critical steps.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WIIFM - Sell your idea!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Build your army of champions.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Classify your audiences into manageable groups.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Use different techniques until your change happens.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Top-down: Find a champion with authority.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Bottom-up: Promote the change until you find the tipping point.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Pain compliance: Make the bad path scary, annoying, and hard.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Subversion: Undermine the bad while promoting a better way.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95F84-39A0-357F-6DF0-B4B8594189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F4A399-7568-4996-BA11-E5E63E90427F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89FCF-EEB2-7193-28B7-B4B5597DC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55B203-6DEC-5D91-6921-0805645E4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2CAF51-316B-58FB-07FD-B18CE20B4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56430" y="57150"/>
            <a:ext cx="8335169" cy="627600"/>
          </a:xfrm>
        </p:spPr>
        <p:txBody>
          <a:bodyPr/>
          <a:lstStyle/>
          <a:p>
            <a:r>
              <a:rPr lang="en-US" dirty="0"/>
              <a:t>Stay Connected -  Phone a Friend!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6430" y="742950"/>
            <a:ext cx="8335170" cy="3773016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hlinkClick r:id="rId3"/>
              </a:rPr>
              <a:t>http://EckmanGuides.com</a:t>
            </a:r>
            <a:r>
              <a:rPr lang="en-US" dirty="0"/>
              <a:t>  </a:t>
            </a:r>
          </a:p>
          <a:p>
            <a:pPr>
              <a:spcAft>
                <a:spcPts val="2400"/>
              </a:spcAft>
            </a:pPr>
            <a:r>
              <a:rPr lang="en-US" dirty="0">
                <a:hlinkClick r:id="rId4"/>
              </a:rPr>
              <a:t>Hans@HansEckman.com</a:t>
            </a:r>
            <a:r>
              <a:rPr lang="en-US" dirty="0"/>
              <a:t> </a:t>
            </a:r>
          </a:p>
          <a:p>
            <a:pPr>
              <a:spcAft>
                <a:spcPts val="2400"/>
              </a:spcAft>
            </a:pPr>
            <a:r>
              <a:rPr lang="en-US" dirty="0">
                <a:hlinkClick r:id="rId5"/>
              </a:rPr>
              <a:t>http://www.linkedin.com/in/hanseckman</a:t>
            </a:r>
            <a:r>
              <a:rPr lang="en-US" dirty="0"/>
              <a:t> </a:t>
            </a:r>
          </a:p>
          <a:p>
            <a:r>
              <a:rPr lang="en-CA" sz="1400" dirty="0">
                <a:hlinkClick r:id="rId6"/>
              </a:rPr>
              <a:t>https://www.youtube.com/channel/UCVcJ70vc3COPzwFneWL2kqA</a:t>
            </a:r>
            <a:r>
              <a:rPr lang="en-CA" sz="1400" dirty="0"/>
              <a:t>   </a:t>
            </a:r>
          </a:p>
          <a:p>
            <a:r>
              <a:rPr lang="en-CA" sz="1400" dirty="0">
                <a:hlinkClick r:id="rId7"/>
              </a:rPr>
              <a:t>https://www.facebook.com/EckmanGuides/</a:t>
            </a:r>
            <a:r>
              <a:rPr lang="en-CA" sz="1400" dirty="0"/>
              <a:t>  </a:t>
            </a:r>
          </a:p>
          <a:p>
            <a:r>
              <a:rPr lang="en-CA" sz="1400" dirty="0">
                <a:hlinkClick r:id="rId8"/>
              </a:rPr>
              <a:t>https://twitter.com/hanseckman</a:t>
            </a:r>
            <a:r>
              <a:rPr lang="en-CA" sz="1400" dirty="0"/>
              <a:t> 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7152374" y="4924645"/>
            <a:ext cx="1335195" cy="216024"/>
          </a:xfrm>
        </p:spPr>
        <p:txBody>
          <a:bodyPr/>
          <a:lstStyle/>
          <a:p>
            <a:fld id="{6008DB43-88FD-436A-A59C-9C2940E6B61B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384071" y="4924645"/>
            <a:ext cx="4768303" cy="216024"/>
          </a:xfrm>
        </p:spPr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502990" y="4925632"/>
            <a:ext cx="486447" cy="216024"/>
          </a:xfrm>
        </p:spPr>
        <p:txBody>
          <a:bodyPr/>
          <a:lstStyle/>
          <a:p>
            <a:fld id="{E1C96F3B-FD60-45FE-B33B-5C1B4868CFE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7F7D9-0DE1-4486-8C62-5FE9A2DD0924}"/>
              </a:ext>
            </a:extLst>
          </p:cNvPr>
          <p:cNvGrpSpPr/>
          <p:nvPr/>
        </p:nvGrpSpPr>
        <p:grpSpPr>
          <a:xfrm>
            <a:off x="6873597" y="2606425"/>
            <a:ext cx="2116416" cy="2260272"/>
            <a:chOff x="6049017" y="2114551"/>
            <a:chExt cx="2370359" cy="25314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017" y="2114551"/>
              <a:ext cx="2370359" cy="2362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19E2DC-FF33-46ED-8C66-DC38E9458F24}"/>
                </a:ext>
              </a:extLst>
            </p:cNvPr>
            <p:cNvSpPr txBox="1"/>
            <p:nvPr/>
          </p:nvSpPr>
          <p:spPr>
            <a:xfrm>
              <a:off x="6049017" y="4307474"/>
              <a:ext cx="2370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Scan for LinkedIn</a:t>
              </a:r>
              <a:endParaRPr lang="en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46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This session is for you, so please participate.</a:t>
            </a:r>
          </a:p>
          <a:p>
            <a:r>
              <a:rPr lang="en-US" sz="1800" dirty="0"/>
              <a:t>These are tricks and tips that worked for me but might not be right for everyone or every situation.  Please consult a coach or physician to find a program that is best for you.</a:t>
            </a:r>
          </a:p>
          <a:p>
            <a:r>
              <a:rPr lang="en-US" sz="1800" dirty="0"/>
              <a:t>No animals were harmed during the creation of this presentation, and please support pet rescue groups.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264" y="4837051"/>
            <a:ext cx="1444363" cy="246601"/>
          </a:xfrm>
        </p:spPr>
        <p:txBody>
          <a:bodyPr/>
          <a:lstStyle/>
          <a:p>
            <a:fld id="{A02A8FDF-74B2-4CC3-8FD0-EBCE5AF3847E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4837051"/>
            <a:ext cx="4176464" cy="246601"/>
          </a:xfrm>
        </p:spPr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2627" y="4837051"/>
            <a:ext cx="598973" cy="246601"/>
          </a:xfrm>
        </p:spPr>
        <p:txBody>
          <a:bodyPr/>
          <a:lstStyle/>
          <a:p>
            <a:fld id="{E1C96F3B-FD60-45FE-B33B-5C1B4868CFE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2AFBE9-681D-4C05-9E49-BC379F43DE7F}"/>
              </a:ext>
            </a:extLst>
          </p:cNvPr>
          <p:cNvGrpSpPr/>
          <p:nvPr/>
        </p:nvGrpSpPr>
        <p:grpSpPr>
          <a:xfrm>
            <a:off x="523190" y="2832327"/>
            <a:ext cx="1484231" cy="1193960"/>
            <a:chOff x="522739" y="3411631"/>
            <a:chExt cx="1484231" cy="1193960"/>
          </a:xfrm>
        </p:grpSpPr>
        <p:pic>
          <p:nvPicPr>
            <p:cNvPr id="14" name="Picture 13" descr="A dog lying on a bed&#10;&#10;Description automatically generated">
              <a:extLst>
                <a:ext uri="{FF2B5EF4-FFF2-40B4-BE49-F238E27FC236}">
                  <a16:creationId xmlns:a16="http://schemas.microsoft.com/office/drawing/2014/main" id="{C80C420F-F81A-49B5-A007-B1CED68CC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739" y="3411631"/>
              <a:ext cx="1484231" cy="11131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C8A267-8C5E-425A-BDAD-FE1E51EB07A0}"/>
                </a:ext>
              </a:extLst>
            </p:cNvPr>
            <p:cNvSpPr txBox="1"/>
            <p:nvPr/>
          </p:nvSpPr>
          <p:spPr>
            <a:xfrm>
              <a:off x="1142874" y="4328592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err="1">
                  <a:solidFill>
                    <a:srgbClr val="33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MoeMoe</a:t>
              </a:r>
              <a:endParaRPr lang="en-CA" sz="1200" i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4A5A8C-3A50-425A-92EA-A39364C23B1A}"/>
              </a:ext>
            </a:extLst>
          </p:cNvPr>
          <p:cNvGrpSpPr/>
          <p:nvPr/>
        </p:nvGrpSpPr>
        <p:grpSpPr>
          <a:xfrm>
            <a:off x="2229774" y="3429308"/>
            <a:ext cx="1578240" cy="1158605"/>
            <a:chOff x="2243501" y="3429308"/>
            <a:chExt cx="1578240" cy="1158605"/>
          </a:xfrm>
        </p:grpSpPr>
        <p:pic>
          <p:nvPicPr>
            <p:cNvPr id="16" name="Picture 15" descr="A picture containing indoor, dog, small, sitting&#10;&#10;Description automatically generated">
              <a:extLst>
                <a:ext uri="{FF2B5EF4-FFF2-40B4-BE49-F238E27FC236}">
                  <a16:creationId xmlns:a16="http://schemas.microsoft.com/office/drawing/2014/main" id="{72F0AB01-E5E5-43E4-9541-39DCA04BD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93712" y="3179097"/>
              <a:ext cx="1077818" cy="15782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523A9F-4291-425D-9756-3BA7BD8061BD}"/>
                </a:ext>
              </a:extLst>
            </p:cNvPr>
            <p:cNvSpPr txBox="1"/>
            <p:nvPr/>
          </p:nvSpPr>
          <p:spPr>
            <a:xfrm>
              <a:off x="2957645" y="4310914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rgbClr val="33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Peanut</a:t>
              </a:r>
              <a:endParaRPr lang="en-CA" sz="1200" i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40E74E-C235-4620-B060-1E838817A9A2}"/>
              </a:ext>
            </a:extLst>
          </p:cNvPr>
          <p:cNvGrpSpPr/>
          <p:nvPr/>
        </p:nvGrpSpPr>
        <p:grpSpPr>
          <a:xfrm>
            <a:off x="4030690" y="2832327"/>
            <a:ext cx="1484232" cy="1193961"/>
            <a:chOff x="4058272" y="3411630"/>
            <a:chExt cx="1484232" cy="1193961"/>
          </a:xfrm>
        </p:grpSpPr>
        <p:pic>
          <p:nvPicPr>
            <p:cNvPr id="18" name="Picture 17" descr="A large brown dog lying on a bed&#10;&#10;Description automatically generated">
              <a:extLst>
                <a:ext uri="{FF2B5EF4-FFF2-40B4-BE49-F238E27FC236}">
                  <a16:creationId xmlns:a16="http://schemas.microsoft.com/office/drawing/2014/main" id="{C27DCEAA-CA87-433E-A4BD-634F33B3B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8272" y="3411630"/>
              <a:ext cx="1484232" cy="1113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76EE93-6F9E-4275-9253-2600382A02F9}"/>
                </a:ext>
              </a:extLst>
            </p:cNvPr>
            <p:cNvSpPr txBox="1"/>
            <p:nvPr/>
          </p:nvSpPr>
          <p:spPr>
            <a:xfrm>
              <a:off x="4678408" y="4328592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rgbClr val="33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Oompa</a:t>
              </a:r>
              <a:endParaRPr lang="en-CA" sz="1200" i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367229-31DE-44D6-9819-4A67FF9E19F5}"/>
              </a:ext>
            </a:extLst>
          </p:cNvPr>
          <p:cNvGrpSpPr/>
          <p:nvPr/>
        </p:nvGrpSpPr>
        <p:grpSpPr>
          <a:xfrm>
            <a:off x="5737855" y="3430932"/>
            <a:ext cx="1483328" cy="1155356"/>
            <a:chOff x="5724128" y="3429306"/>
            <a:chExt cx="1483328" cy="11553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EB7452-CBE5-4E8D-8C2D-EA7CCE992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4128" y="3429306"/>
              <a:ext cx="1483200" cy="11123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3C1905-7595-4F22-AD35-60EEF0FCE533}"/>
                </a:ext>
              </a:extLst>
            </p:cNvPr>
            <p:cNvSpPr txBox="1"/>
            <p:nvPr/>
          </p:nvSpPr>
          <p:spPr>
            <a:xfrm>
              <a:off x="6029952" y="4307663"/>
              <a:ext cx="1177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rgbClr val="33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Charlie</a:t>
              </a:r>
              <a:endParaRPr lang="en-CA" sz="1200" i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08F00E-BFA8-4492-A087-E0E0E3EBAFCB}"/>
              </a:ext>
            </a:extLst>
          </p:cNvPr>
          <p:cNvGrpSpPr/>
          <p:nvPr/>
        </p:nvGrpSpPr>
        <p:grpSpPr>
          <a:xfrm>
            <a:off x="7443988" y="2836875"/>
            <a:ext cx="1486353" cy="1193961"/>
            <a:chOff x="7443988" y="3411630"/>
            <a:chExt cx="1486353" cy="11939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3988" y="3411630"/>
              <a:ext cx="1484232" cy="1113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06CB7F-341B-4837-A8A8-D19DBA89BF75}"/>
                </a:ext>
              </a:extLst>
            </p:cNvPr>
            <p:cNvSpPr txBox="1"/>
            <p:nvPr/>
          </p:nvSpPr>
          <p:spPr>
            <a:xfrm>
              <a:off x="7588004" y="4328592"/>
              <a:ext cx="1342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rgbClr val="33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Charlie &amp; Katy</a:t>
              </a:r>
              <a:endParaRPr lang="en-CA" sz="1200" i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E62736-ACAA-EDA5-B973-A5DD6AD17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E64333-12F7-7F3B-818C-C7043FC06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0C20E7C-7C48-677F-7BDA-DEB4FA06C4E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146C4-E2E5-9CFD-04A2-87DA6ECC0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E9BF81-CA55-8353-CA24-FA9FDC77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9A9A63-B1BE-5461-8771-8F97BB3A4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Consumers and End-Users:</a:t>
            </a:r>
            <a:r>
              <a:rPr lang="en-US" dirty="0"/>
              <a:t> Impacts their daily operations. High impact and interest. Low authority.  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05215A-55A7-E9E2-5FCC-ED2282DA9E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Influencers: </a:t>
            </a:r>
            <a:r>
              <a:rPr lang="en-US" dirty="0"/>
              <a:t>No impact or interest. High authority through position or reputation.</a:t>
            </a:r>
          </a:p>
          <a:p>
            <a:r>
              <a:rPr lang="en-US" dirty="0"/>
              <a:t>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D3CD6CB-0025-4BBE-D515-2A414619635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Stakeholders: </a:t>
            </a:r>
            <a:r>
              <a:rPr lang="en-US" dirty="0"/>
              <a:t>Impacts their overall success. High interest and low impact. High authority.</a:t>
            </a:r>
          </a:p>
          <a:p>
            <a:r>
              <a:rPr lang="en-US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4359F7-E378-130C-6BC4-94A9CF9B69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Controllers: </a:t>
            </a:r>
            <a:r>
              <a:rPr lang="en-US" dirty="0"/>
              <a:t>No impact or interest. Enforce policies.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901CA-8D17-205E-8A79-36377F98B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©2023 Hans Eckman  |  EckmanGuides.com</a:t>
            </a:r>
          </a:p>
        </p:txBody>
      </p:sp>
    </p:spTree>
    <p:extLst>
      <p:ext uri="{BB962C8B-B14F-4D97-AF65-F5344CB8AC3E}">
        <p14:creationId xmlns:p14="http://schemas.microsoft.com/office/powerpoint/2010/main" val="248067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C30E-04FC-9485-838C-DE76792E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three changes you’d make if you could?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9622-81CB-4272-7270-38C7C35713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/>
              <a:t>Write down the first changes that come to mind.</a:t>
            </a:r>
          </a:p>
          <a:p>
            <a:endParaRPr lang="en-US" dirty="0"/>
          </a:p>
          <a:p>
            <a:r>
              <a:rPr lang="en-US" dirty="0"/>
              <a:t>So why hasn’t it happened yet?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4C6BC-0895-6F92-15FE-E34FF9ECF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2F337C-2815-4126-0E1C-E05EF2DA42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Photo by </a:t>
            </a:r>
            <a:r>
              <a:rPr lang="pl-PL" dirty="0">
                <a:hlinkClick r:id="rId2"/>
              </a:rPr>
              <a:t>Polina Zimmerman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A79BC-E3E1-848B-F31F-2FA6501A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E618-D142-4335-B1BF-4BC77D485563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BA4A8-68DB-4F34-6D25-F11CC2B5A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9" name="Content Placeholder 18" descr="Calendar&#10;&#10;Description automatically generated">
            <a:extLst>
              <a:ext uri="{FF2B5EF4-FFF2-40B4-BE49-F238E27FC236}">
                <a16:creationId xmlns:a16="http://schemas.microsoft.com/office/drawing/2014/main" id="{47E0AC75-6886-ED42-4291-BAB6A67690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</p:spPr>
      </p:pic>
    </p:spTree>
    <p:extLst>
      <p:ext uri="{BB962C8B-B14F-4D97-AF65-F5344CB8AC3E}">
        <p14:creationId xmlns:p14="http://schemas.microsoft.com/office/powerpoint/2010/main" val="119982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C64C-03DC-E618-4129-A7891548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999263"/>
            <a:ext cx="4248472" cy="1356463"/>
          </a:xfrm>
        </p:spPr>
        <p:txBody>
          <a:bodyPr/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Finding ideas isn’t the problem…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852CECBA-74E6-90A7-573A-B8B0C8987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991" y="0"/>
            <a:ext cx="4007009" cy="523604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1FE75-E566-BFBB-EC73-ADB9AE0A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551-A321-4F59-B9CC-FCA450F2E279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FE758-61F5-28B5-8060-3FF2DD8BB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1D763-25F2-60E6-DD2F-3BFCD8F3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217600-C42C-D3BD-7D1A-7949B08F1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  <a:hlinkClick r:id="rId3"/>
              </a:rPr>
              <a:t>Photo by Andrea Piacquadio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59D70B-CDD1-A2CB-2F8E-322F29976051}"/>
              </a:ext>
            </a:extLst>
          </p:cNvPr>
          <p:cNvSpPr txBox="1">
            <a:spLocks/>
          </p:cNvSpPr>
          <p:nvPr/>
        </p:nvSpPr>
        <p:spPr>
          <a:xfrm>
            <a:off x="539553" y="2787773"/>
            <a:ext cx="4248472" cy="1356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chemeClr val="tx1"/>
                </a:solidFill>
                <a:latin typeface="Georgia Pro Cond Semibold" panose="02040706050405020303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Implementing them is!</a:t>
            </a:r>
          </a:p>
        </p:txBody>
      </p:sp>
    </p:spTree>
    <p:extLst>
      <p:ext uri="{BB962C8B-B14F-4D97-AF65-F5344CB8AC3E}">
        <p14:creationId xmlns:p14="http://schemas.microsoft.com/office/powerpoint/2010/main" val="10688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4063133-56A3-2787-3B98-8CB0113D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requires a two-pronged approach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9176E6-3579-E4CF-8B3B-FFB57DC8B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The Rider</a:t>
            </a:r>
          </a:p>
          <a:p>
            <a:r>
              <a:rPr lang="en-US" dirty="0"/>
              <a:t>Analytical, adaptable, observant.</a:t>
            </a:r>
          </a:p>
          <a:p>
            <a:r>
              <a:rPr lang="en-US" dirty="0"/>
              <a:t>Logical connection.</a:t>
            </a:r>
          </a:p>
          <a:p>
            <a:r>
              <a:rPr lang="en-US" dirty="0"/>
              <a:t>Easily distracted or bored.</a:t>
            </a:r>
          </a:p>
        </p:txBody>
      </p:sp>
      <p:pic>
        <p:nvPicPr>
          <p:cNvPr id="18" name="Content Placeholder 17" descr="A person riding an elephant&#10;&#10;Description automatically generated">
            <a:extLst>
              <a:ext uri="{FF2B5EF4-FFF2-40B4-BE49-F238E27FC236}">
                <a16:creationId xmlns:a16="http://schemas.microsoft.com/office/drawing/2014/main" id="{707DECF7-FC5A-7ABE-5F39-A2DD012F628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92078" y="0"/>
            <a:ext cx="3851919" cy="523604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D4492-3146-FE05-964B-1CC39DE2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24F3-05EE-4FCD-80FA-DF70C2DF1E87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496B5-1FBD-72F3-C8DF-384EC971B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E0378-8845-618D-A207-AB061329A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112E77-C0AD-2972-D3A8-7636979D8A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Source: </a:t>
            </a:r>
            <a:r>
              <a:rPr lang="en-US" dirty="0">
                <a:latin typeface="+mn-lt"/>
                <a:hlinkClick r:id="rId3"/>
              </a:rPr>
              <a:t>Switch by Dan and Chip Heath</a:t>
            </a:r>
            <a:r>
              <a:rPr lang="en-US" dirty="0">
                <a:latin typeface="+mn-lt"/>
              </a:rPr>
              <a:t>;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Photo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n-lt"/>
                <a:hlinkClick r:id="rId4"/>
              </a:rPr>
              <a:t>Iurii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  <a:hlinkClick r:id="rId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n-lt"/>
                <a:hlinkClick r:id="rId4"/>
              </a:rPr>
              <a:t>Laimin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  <a:hlinkClick r:id="rId4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EFE483-36DC-D161-D74C-A4448129DD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 Elephant</a:t>
            </a:r>
          </a:p>
          <a:p>
            <a:r>
              <a:rPr lang="en-US" dirty="0"/>
              <a:t>Culture, momentum, endurance.</a:t>
            </a:r>
          </a:p>
          <a:p>
            <a:r>
              <a:rPr lang="en-US" dirty="0"/>
              <a:t>Emotional connection.</a:t>
            </a:r>
          </a:p>
          <a:p>
            <a:r>
              <a:rPr lang="en-US" dirty="0"/>
              <a:t>Slow to change and adapt.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C9183F-709E-AD79-0C7A-4538A969CA5C}"/>
              </a:ext>
            </a:extLst>
          </p:cNvPr>
          <p:cNvSpPr txBox="1"/>
          <p:nvPr/>
        </p:nvSpPr>
        <p:spPr>
          <a:xfrm>
            <a:off x="5470047" y="4439584"/>
            <a:ext cx="2843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chemeClr val="bg1"/>
                </a:solidFill>
                <a:effectLst/>
              </a:rPr>
              <a:t>Switch: How to Change Things When Change Is Hard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63044A-9FEB-357D-2097-C442C0FF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517" y="3570329"/>
            <a:ext cx="1036945" cy="135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4063133-56A3-2787-3B98-8CB0113D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Motivate the rider and the elephant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9176E6-3579-E4CF-8B3B-FFB57DC8B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Rider</a:t>
            </a:r>
          </a:p>
          <a:p>
            <a:r>
              <a:rPr lang="en-US" dirty="0"/>
              <a:t>Sets the direction and goal.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496B5-1FBD-72F3-C8DF-384EC971B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112E77-C0AD-2972-D3A8-7636979D8A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Source: </a:t>
            </a:r>
            <a:r>
              <a:rPr lang="en-US" dirty="0">
                <a:latin typeface="+mn-lt"/>
                <a:hlinkClick r:id="rId2"/>
              </a:rPr>
              <a:t>Switch by Dan and Chip Heath</a:t>
            </a:r>
            <a:r>
              <a:rPr lang="en-US" dirty="0">
                <a:latin typeface="+mn-lt"/>
              </a:rPr>
              <a:t>;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Photo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n-lt"/>
                <a:hlinkClick r:id="rId3"/>
              </a:rPr>
              <a:t>Iurii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  <a:hlinkClick r:id="rId3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n-lt"/>
                <a:hlinkClick r:id="rId3"/>
              </a:rPr>
              <a:t>Laimin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  <a:hlinkClick r:id="rId3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EFE483-36DC-D161-D74C-A4448129DD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Elephant</a:t>
            </a:r>
          </a:p>
          <a:p>
            <a:r>
              <a:rPr lang="en-US" dirty="0"/>
              <a:t>Provides stability and permanence.</a:t>
            </a:r>
          </a:p>
        </p:txBody>
      </p:sp>
      <p:pic>
        <p:nvPicPr>
          <p:cNvPr id="9" name="Content Placeholder 8" descr="A picture containing tree, outdoor, grass, sky&#10;&#10;Description automatically generated">
            <a:extLst>
              <a:ext uri="{FF2B5EF4-FFF2-40B4-BE49-F238E27FC236}">
                <a16:creationId xmlns:a16="http://schemas.microsoft.com/office/drawing/2014/main" id="{7796372B-276B-E9D7-371A-92CEA60ED1F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150" y="-1"/>
            <a:ext cx="4006850" cy="5164039"/>
          </a:xfr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3878ABAC-791A-BD2B-2BEE-9ADD2793BEDE}"/>
              </a:ext>
            </a:extLst>
          </p:cNvPr>
          <p:cNvSpPr/>
          <p:nvPr/>
        </p:nvSpPr>
        <p:spPr>
          <a:xfrm>
            <a:off x="6235543" y="2535747"/>
            <a:ext cx="1827337" cy="2268252"/>
          </a:xfrm>
          <a:prstGeom prst="up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244413-ACB2-DFF7-EDC3-DE07718EF9DD}"/>
              </a:ext>
            </a:extLst>
          </p:cNvPr>
          <p:cNvGrpSpPr/>
          <p:nvPr/>
        </p:nvGrpSpPr>
        <p:grpSpPr>
          <a:xfrm>
            <a:off x="5874491" y="658202"/>
            <a:ext cx="2015224" cy="1803251"/>
            <a:chOff x="5940152" y="120427"/>
            <a:chExt cx="2015224" cy="180325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4DEACC2-205C-DE18-BF46-731B3B3FCC1B}"/>
                </a:ext>
              </a:extLst>
            </p:cNvPr>
            <p:cNvCxnSpPr/>
            <p:nvPr/>
          </p:nvCxnSpPr>
          <p:spPr>
            <a:xfrm flipH="1" flipV="1">
              <a:off x="5940152" y="339502"/>
              <a:ext cx="1212222" cy="108012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14C9046-52C1-43CE-7FDA-853F0A9D82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0232" y="120427"/>
              <a:ext cx="480343" cy="1299195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E123361-7DEB-7FCB-1591-D8406CA67F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374" y="219075"/>
              <a:ext cx="737341" cy="1177453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EA3596-7857-E956-692C-E709F5BE3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336" y="1111794"/>
              <a:ext cx="844040" cy="284734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2AAB9D4-293A-FBAC-A95A-69BD4CA9A2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23" y="1399359"/>
              <a:ext cx="724989" cy="524319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D4492-3146-FE05-964B-1CC39DE2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24F3-05EE-4FCD-80FA-DF70C2DF1E87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E0378-8845-618D-A207-AB061329A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FC30-E79C-7F2F-BD89-0B6EEC7C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Destination postcards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272A72-D5A4-596B-F2F8-A3C2B70E2D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Describes what success will look like so we know what we are aiming for.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Activity: </a:t>
            </a:r>
            <a:r>
              <a:rPr lang="en-US" dirty="0"/>
              <a:t>Take your idea and write a destination postcard.</a:t>
            </a:r>
          </a:p>
        </p:txBody>
      </p:sp>
      <p:pic>
        <p:nvPicPr>
          <p:cNvPr id="11" name="Content Placeholder 10" descr="A hand holding a book in front of 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D24DC752-1D04-EEB6-59BC-1BC7322F1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139" y="0"/>
            <a:ext cx="3931861" cy="5236046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D2834-F56C-1C20-42D2-00D3B112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29B8-AADC-4448-898D-4600D82CA762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732D7-2179-7751-46AA-66D1DFEE3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03AD1-8156-37CA-6F3F-6AADF63D0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F49BF6-B410-BE91-0DEB-32ED416E4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Source: </a:t>
            </a:r>
            <a:r>
              <a:rPr lang="en-US" dirty="0">
                <a:latin typeface="+mn-lt"/>
                <a:hlinkClick r:id="rId3"/>
              </a:rPr>
              <a:t>Switch by Dan and Chip Heath</a:t>
            </a:r>
            <a:r>
              <a:rPr lang="en-US" dirty="0">
                <a:latin typeface="+mn-lt"/>
              </a:rPr>
              <a:t>; </a:t>
            </a:r>
            <a:br>
              <a:rPr lang="en-US" dirty="0">
                <a:latin typeface="+mn-lt"/>
              </a:rPr>
            </a:br>
            <a:r>
              <a:rPr lang="pl-PL" dirty="0">
                <a:latin typeface="+mn-lt"/>
              </a:rPr>
              <a:t>Photo by </a:t>
            </a:r>
            <a:r>
              <a:rPr lang="pl-PL" b="0" i="0" dirty="0">
                <a:solidFill>
                  <a:srgbClr val="000000"/>
                </a:solidFill>
                <a:effectLst/>
                <a:latin typeface="PlusJakartaSans"/>
                <a:hlinkClick r:id="rId4"/>
              </a:rPr>
              <a:t>Lina Kivaka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FC30-E79C-7F2F-BD89-0B6EEC7C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Script the critical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272A72-D5A4-596B-F2F8-A3C2B70E2D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must happen for you to reach your destination postcard?</a:t>
            </a:r>
          </a:p>
          <a:p>
            <a:r>
              <a:rPr lang="en-US" dirty="0"/>
              <a:t>Don’t worry about how yet!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Activity: </a:t>
            </a:r>
            <a:r>
              <a:rPr lang="en-US" dirty="0"/>
              <a:t>Take your idea and identify critical steps to reach your destination postcard.</a:t>
            </a:r>
          </a:p>
        </p:txBody>
      </p:sp>
      <p:pic>
        <p:nvPicPr>
          <p:cNvPr id="11" name="Content Placeholder 10" descr="A hand holding a book in front of 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D24DC752-1D04-EEB6-59BC-1BC7322F1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139" y="0"/>
            <a:ext cx="3931861" cy="5236046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D2834-F56C-1C20-42D2-00D3B112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29B8-AADC-4448-898D-4600D82CA762}" type="datetime3">
              <a:rPr lang="en-US" smtClean="0"/>
              <a:t>21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732D7-2179-7751-46AA-66D1DFEE3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03AD1-8156-37CA-6F3F-6AADF63D0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F49BF6-B410-BE91-0DEB-32ED416E4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Source: </a:t>
            </a:r>
            <a:r>
              <a:rPr lang="en-US" dirty="0">
                <a:latin typeface="+mn-lt"/>
                <a:hlinkClick r:id="rId3"/>
              </a:rPr>
              <a:t>Switch by Dan and Chip Heath</a:t>
            </a:r>
            <a:r>
              <a:rPr lang="en-US" dirty="0">
                <a:latin typeface="+mn-lt"/>
              </a:rPr>
              <a:t>; </a:t>
            </a:r>
            <a:br>
              <a:rPr lang="en-US" dirty="0">
                <a:latin typeface="+mn-lt"/>
              </a:rPr>
            </a:br>
            <a:r>
              <a:rPr lang="pl-PL" dirty="0">
                <a:latin typeface="+mn-lt"/>
              </a:rPr>
              <a:t>Photo by </a:t>
            </a:r>
            <a:r>
              <a:rPr lang="pl-PL" b="0" i="0" dirty="0">
                <a:solidFill>
                  <a:srgbClr val="000000"/>
                </a:solidFill>
                <a:effectLst/>
                <a:latin typeface="PlusJakartaSans"/>
                <a:hlinkClick r:id="rId4"/>
              </a:rPr>
              <a:t>Lina Kivaka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0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9A36-F97A-4273-00A0-56B5D6C4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Promoting your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6162-0722-9987-6E0F-FC6A4A3AEE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WIIFM - What’s In It For Me?!!! </a:t>
            </a:r>
            <a:br>
              <a:rPr lang="en-US" dirty="0"/>
            </a:br>
            <a:r>
              <a:rPr lang="en-US" dirty="0"/>
              <a:t>(or them)</a:t>
            </a:r>
          </a:p>
          <a:p>
            <a:r>
              <a:rPr lang="en-US" dirty="0"/>
              <a:t>The change must have value to the audience, or they will not fully support it.</a:t>
            </a:r>
          </a:p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Activity: </a:t>
            </a:r>
          </a:p>
          <a:p>
            <a:pPr lvl="1"/>
            <a:r>
              <a:rPr lang="en-US" dirty="0"/>
              <a:t>Who is your primary target audience?</a:t>
            </a:r>
          </a:p>
          <a:p>
            <a:pPr lvl="1"/>
            <a:r>
              <a:rPr lang="en-US" dirty="0"/>
              <a:t>What’s in it for them?</a:t>
            </a:r>
          </a:p>
        </p:txBody>
      </p:sp>
      <p:pic>
        <p:nvPicPr>
          <p:cNvPr id="10" name="Content Placeholder 9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46F78A34-A1E8-296D-569F-07D252B3D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074" y="0"/>
            <a:ext cx="3717925" cy="5236046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79352-FDA6-4EB8-8CFE-7830C39BC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Hans Eckman  |  EckmanGuides.com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6958CE-3A66-FC48-2FB5-FCDFD4F1FB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Carsten Vollrath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42935-5EEB-D97E-36DB-84DA1596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A399-7568-4996-BA11-E5E63E90427F}" type="datetime3">
              <a:rPr lang="en-US" smtClean="0"/>
              <a:pPr/>
              <a:t>21 April 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1021DC-8462-8CF4-9F33-85C41907B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C96F3B-FD60-45FE-B33B-5C1B4868CF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6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800080"/>
      </a:accent6>
      <a:hlink>
        <a:srgbClr val="F79646"/>
      </a:hlink>
      <a:folHlink>
        <a:srgbClr val="F79646"/>
      </a:folHlink>
    </a:clrScheme>
    <a:fontScheme name="Eckman Guides">
      <a:majorFont>
        <a:latin typeface="Georgia Pro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_Eckman_Guides-2021w.potx" id="{B42DCD45-ABB4-44DC-829A-FED685168BCE}" vid="{26DC65FF-98D9-4927-AF76-9034FF251CA2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800080"/>
      </a:accent6>
      <a:hlink>
        <a:srgbClr val="F79646"/>
      </a:hlink>
      <a:folHlink>
        <a:srgbClr val="F79646"/>
      </a:folHlink>
    </a:clrScheme>
    <a:fontScheme name="Eckman Guides">
      <a:majorFont>
        <a:latin typeface="Georgia Pro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_Eckman_Guides-2021w.potx" id="{B42DCD45-ABB4-44DC-829A-FED685168BCE}" vid="{26DC65FF-98D9-4927-AF76-9034FF251C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HE_Eckman_Guides-2021w</Template>
  <TotalTime>4180</TotalTime>
  <Words>1259</Words>
  <Application>Microsoft Office PowerPoint</Application>
  <PresentationFormat>On-screen Show (16:9)</PresentationFormat>
  <Paragraphs>211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Georgia Pro Cond Semibold</vt:lpstr>
      <vt:lpstr>PlusJakartaSans</vt:lpstr>
      <vt:lpstr>Tahoma</vt:lpstr>
      <vt:lpstr>Office Theme</vt:lpstr>
      <vt:lpstr>1_Office Theme</vt:lpstr>
      <vt:lpstr>Improving from the Inside</vt:lpstr>
      <vt:lpstr>Ground Rules</vt:lpstr>
      <vt:lpstr>What are three changes you’d make if you could?</vt:lpstr>
      <vt:lpstr>Finding ideas isn’t the problem…</vt:lpstr>
      <vt:lpstr>Change requires a two-pronged approach</vt:lpstr>
      <vt:lpstr>Motivate the rider and the elephant</vt:lpstr>
      <vt:lpstr>1. Destination postcards</vt:lpstr>
      <vt:lpstr>2. Script the critical steps</vt:lpstr>
      <vt:lpstr>3. Promoting your idea</vt:lpstr>
      <vt:lpstr>4. Build your army of champions</vt:lpstr>
      <vt:lpstr>Classify your audiences into manageable groups</vt:lpstr>
      <vt:lpstr>Classify your audiences into manageable groups</vt:lpstr>
      <vt:lpstr>Techniques: Top-down initiative</vt:lpstr>
      <vt:lpstr>Techniques: Grassroots/bottom-up</vt:lpstr>
      <vt:lpstr>Techniques: Pain compliance  </vt:lpstr>
      <vt:lpstr>Techniques: Subversion  </vt:lpstr>
      <vt:lpstr>Finding ideas isn’t the problem…</vt:lpstr>
      <vt:lpstr>Conclusions</vt:lpstr>
      <vt:lpstr>Stay Connected -  Phone a Friend!</vt:lpstr>
      <vt:lpstr>PowerPoint Presentation</vt:lpstr>
      <vt:lpstr>PowerPoint Presentation</vt:lpstr>
    </vt:vector>
  </TitlesOfParts>
  <Company>Info-Tech Research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Hans Eckman</dc:creator>
  <cp:lastModifiedBy>Hans Eckman</cp:lastModifiedBy>
  <cp:revision>219</cp:revision>
  <cp:lastPrinted>2023-04-20T22:26:52Z</cp:lastPrinted>
  <dcterms:created xsi:type="dcterms:W3CDTF">2021-08-21T22:48:50Z</dcterms:created>
  <dcterms:modified xsi:type="dcterms:W3CDTF">2023-04-21T14:35:06Z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24214e-5322-4789-8422-cbe411bc3a74_Enabled">
    <vt:lpwstr>true</vt:lpwstr>
  </property>
  <property fmtid="{D5CDD505-2E9C-101B-9397-08002B2CF9AE}" pid="3" name="MSIP_Label_7d24214e-5322-4789-8422-cbe411bc3a74_SetDate">
    <vt:lpwstr>2020-10-27T14:20:55Z</vt:lpwstr>
  </property>
  <property fmtid="{D5CDD505-2E9C-101B-9397-08002B2CF9AE}" pid="4" name="MSIP_Label_7d24214e-5322-4789-8422-cbe411bc3a74_Method">
    <vt:lpwstr>Standard</vt:lpwstr>
  </property>
  <property fmtid="{D5CDD505-2E9C-101B-9397-08002B2CF9AE}" pid="5" name="MSIP_Label_7d24214e-5322-4789-8422-cbe411bc3a74_Name">
    <vt:lpwstr>7d24214e-5322-4789-8422-cbe411bc3a74</vt:lpwstr>
  </property>
  <property fmtid="{D5CDD505-2E9C-101B-9397-08002B2CF9AE}" pid="6" name="MSIP_Label_7d24214e-5322-4789-8422-cbe411bc3a74_SiteId">
    <vt:lpwstr>113d1920-a1e0-48cf-a70a-868cbb03f3f6</vt:lpwstr>
  </property>
  <property fmtid="{D5CDD505-2E9C-101B-9397-08002B2CF9AE}" pid="7" name="MSIP_Label_7d24214e-5322-4789-8422-cbe411bc3a74_ActionId">
    <vt:lpwstr>1a418f09-c922-49f7-a693-e435e5177bf4</vt:lpwstr>
  </property>
  <property fmtid="{D5CDD505-2E9C-101B-9397-08002B2CF9AE}" pid="8" name="MSIP_Label_7d24214e-5322-4789-8422-cbe411bc3a74_ContentBits">
    <vt:lpwstr>0</vt:lpwstr>
  </property>
</Properties>
</file>